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Lst>
  <p:sldSz cy="5143500" cx="9144000"/>
  <p:notesSz cx="6858000" cy="9144000"/>
  <p:embeddedFontLst>
    <p:embeddedFont>
      <p:font typeface="Raleway"/>
      <p:regular r:id="rId211"/>
      <p:bold r:id="rId212"/>
      <p:italic r:id="rId213"/>
      <p:boldItalic r:id="rId214"/>
    </p:embeddedFont>
    <p:embeddedFont>
      <p:font typeface="EB Garamond"/>
      <p:regular r:id="rId215"/>
      <p:bold r:id="rId216"/>
      <p:italic r:id="rId217"/>
      <p:boldItalic r:id="rId2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9C8E40-F583-4C5B-B522-FD991B75422B}">
  <a:tblStyle styleId="{6B9C8E40-F583-4C5B-B522-FD991B7542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217" Type="http://schemas.openxmlformats.org/officeDocument/2006/relationships/font" Target="fonts/EBGaramond-italic.fntdata"/><Relationship Id="rId216" Type="http://schemas.openxmlformats.org/officeDocument/2006/relationships/font" Target="fonts/EBGaramond-bold.fntdata"/><Relationship Id="rId215" Type="http://schemas.openxmlformats.org/officeDocument/2006/relationships/font" Target="fonts/EBGaramond-regular.fntdata"/><Relationship Id="rId214" Type="http://schemas.openxmlformats.org/officeDocument/2006/relationships/font" Target="fonts/Raleway-boldItalic.fntdata"/><Relationship Id="rId218" Type="http://schemas.openxmlformats.org/officeDocument/2006/relationships/font" Target="fonts/EBGaramond-boldItalic.fntdata"/><Relationship Id="rId213" Type="http://schemas.openxmlformats.org/officeDocument/2006/relationships/font" Target="fonts/Raleway-italic.fntdata"/><Relationship Id="rId212" Type="http://schemas.openxmlformats.org/officeDocument/2006/relationships/font" Target="fonts/Raleway-bold.fntdata"/><Relationship Id="rId211" Type="http://schemas.openxmlformats.org/officeDocument/2006/relationships/font" Target="fonts/Raleway-regular.fntdata"/><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ace6249e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ace6249e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ace6249e67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ace6249e6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ace6249e67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ace6249e67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ace6249e67_0_2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ace6249e67_0_2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ace6249e67_0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ace6249e67_0_2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ace6249e67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ace6249e67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ace6249e67_0_2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ace6249e67_0_2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ace6249e67_0_2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ace6249e67_0_2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ace6249e67_0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ace6249e67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ace6249e67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ace6249e67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ace6249e67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ace6249e67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ace6249e67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ace6249e67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ace6249e6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ace6249e6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ace6249e67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ace6249e67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ace6249e67_0_2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ace6249e67_0_2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ace6249e67_0_2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ace6249e67_0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ace6249e67_0_2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ace6249e67_0_2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ace6249e67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ace6249e67_0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ace6249e67_0_2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ace6249e67_0_2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ace6249e67_0_2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ace6249e67_0_2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ace6249e67_0_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ace6249e67_0_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ace6249e67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ace6249e67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ace6249e67_0_2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ace6249e67_0_2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ace6249e6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ace6249e6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ace6249e67_0_2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ace6249e67_0_2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ace6249e67_0_2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ace6249e67_0_2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ace6249e67_0_2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ace6249e67_0_2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ace6249e67_0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ace6249e67_0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ace6249e67_0_2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ace6249e67_0_2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ace6249e67_0_2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ace6249e67_0_2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ace6249e67_0_2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ace6249e67_0_2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ace6249e67_0_2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ace6249e67_0_2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ace6249e67_0_2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ace6249e67_0_2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ace6249e67_0_2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ace6249e67_0_2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ce6249e6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ace6249e6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ace6249e67_0_2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ace6249e67_0_2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ace6249e67_0_2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ace6249e67_0_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ace6249e67_0_2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ace6249e67_0_2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ace6249e67_0_2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ace6249e67_0_2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ace6249e67_0_2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1ace6249e67_0_2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ace6249e67_0_2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ace6249e67_0_2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ace6249e67_0_2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ace6249e67_0_2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ace6249e67_0_2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ace6249e67_0_2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ace6249e67_0_2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ace6249e67_0_2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ace6249e67_0_2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ace6249e67_0_2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ace6249e67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ace6249e67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1ace6249e67_0_2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1ace6249e67_0_2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ace6249e67_0_2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1ace6249e67_0_2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ace6249e67_0_2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ace6249e67_0_2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ace6249e67_0_2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ace6249e67_0_2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ace6249e67_0_2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ace6249e67_0_2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ace6249e67_0_2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ace6249e67_0_2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ace6249e67_0_2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ace6249e67_0_2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ace6249e67_0_2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ace6249e67_0_2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ace6249e67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1ace6249e67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ace6249e67_0_2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ace6249e67_0_2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ce6249e6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ce6249e6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ace6249e67_0_2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ace6249e67_0_2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1ace6249e67_0_2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1ace6249e67_0_2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1ace6249e67_0_2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1ace6249e67_0_2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ace6249e67_0_2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1ace6249e67_0_2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1ace6249e67_0_2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1ace6249e67_0_2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ace6249e67_0_2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1ace6249e67_0_2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1ace6249e67_0_2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1ace6249e67_0_2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ace6249e67_0_2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ace6249e67_0_2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ace6249e67_0_3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1ace6249e67_0_3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1ace6249e67_0_3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1ace6249e67_0_3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ce6249e67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ace6249e67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ace6249e67_0_3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ace6249e67_0_3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ace6249e67_0_3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ace6249e67_0_3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ace6249e67_0_3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ace6249e67_0_3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1ace6249e67_0_3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1ace6249e67_0_3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1ace6249e67_0_3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ace6249e67_0_3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ace6249e67_0_3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1ace6249e67_0_3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ace6249e67_0_3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1ace6249e67_0_3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ace6249e67_0_3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ace6249e67_0_3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1ace6249e67_0_3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1ace6249e67_0_3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1ace6249e67_0_3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1ace6249e67_0_3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ace6249e6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ace6249e6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1ace6249e67_0_3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1ace6249e67_0_3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1ace6249e67_0_3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1ace6249e67_0_3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1ace6249e67_0_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1ace6249e67_0_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1ace6249e67_0_3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1ace6249e67_0_3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ace6249e67_0_3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ace6249e67_0_3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ace6249e67_0_3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1ace6249e67_0_3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1ace6249e67_0_3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1ace6249e67_0_3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ace6249e67_0_3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ace6249e67_0_3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1ace6249e67_0_3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1ace6249e67_0_3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1ace6249e67_0_3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1ace6249e67_0_3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ace6249e6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ace6249e6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1ace6249e67_0_3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1ace6249e67_0_3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ace6249e67_0_3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ace6249e67_0_3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ace6249e67_0_3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1ace6249e67_0_3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1ace6249e67_0_3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1ace6249e67_0_3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ace6249e67_0_3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ace6249e67_0_3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1ace6249e67_0_3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1ace6249e67_0_3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ace6249e67_0_3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1ace6249e67_0_3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1ace6249e67_0_3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1ace6249e67_0_3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1ace6249e67_0_3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1ace6249e67_0_3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1ace6249e67_0_3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1ace6249e67_0_3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ace6249e67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ace6249e67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1ace6249e67_0_3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1ace6249e67_0_3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1ace6249e67_0_3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1ace6249e67_0_3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ace6249e67_0_3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ace6249e67_0_3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1ace6249e67_0_3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1ace6249e67_0_3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1ace6249e67_0_3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1ace6249e67_0_3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1ace6249e67_0_3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1ace6249e67_0_3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1ace6249e67_0_3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1ace6249e67_0_3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1ace6249e67_0_3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1ace6249e67_0_3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1ace6249e67_0_3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1ace6249e67_0_3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1ace6249e67_0_3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1ace6249e67_0_3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ace6249e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ace6249e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ace6249e6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ace6249e6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ace6249e67_0_3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ace6249e67_0_3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1ace6249e67_0_3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1ace6249e67_0_3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ace6249e67_0_3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1ace6249e67_0_3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1ace6249e67_0_3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1ace6249e67_0_3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ce6249e67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ace6249e67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ace6249e67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ace6249e67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ce6249e67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ce6249e67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ce6249e6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ace6249e6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ace6249e6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ace6249e6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ce6249e6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ace6249e6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ace6249e67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ace6249e67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ace6249e67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ace6249e67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ace6249e67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ace6249e67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ace6249e6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ace6249e6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ace6249e67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ace6249e67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ce6249e67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ace6249e67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ace6249e6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ace6249e6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ace6249e67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ace6249e67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ace6249e67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ace6249e67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ace6249e67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ace6249e67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ace6249e67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ace6249e67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ace6249e67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ace6249e67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ace6249e6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ace6249e67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ace6249e67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ace6249e67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ce6249e6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ace6249e6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ace6249e67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ace6249e67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ace6249e67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ace6249e67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ace6249e67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ace6249e67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ace6249e67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ace6249e67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ace6249e67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ace6249e67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ace6249e67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ace6249e67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ace6249e67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ace6249e67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ace6249e67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ace6249e67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ace6249e67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ace6249e67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ace6249e67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ace6249e67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ace6249e6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ace6249e6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ace6249e67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ace6249e67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ace6249e67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ace6249e67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ace6249e67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ace6249e67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ace6249e67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ace6249e67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ace6249e67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ace6249e67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ace6249e67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ace6249e67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ace6249e67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ace6249e67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ace6249e67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ace6249e67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ace6249e67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ace6249e67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ace6249e67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ace6249e67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ace6249e6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ace6249e6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ace6249e67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ace6249e67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ace6249e67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ace6249e67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ace6249e67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ace6249e67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ace6249e67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ace6249e67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ace6249e67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ace6249e67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ace6249e67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ace6249e67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ace6249e67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ace6249e67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ace6249e67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ace6249e67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ace6249e67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ace6249e67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ace6249e67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ace6249e67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ace6249e6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ace6249e6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ace6249e67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ace6249e67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ace6249e67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ace6249e67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ace6249e67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ace6249e67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ace6249e67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ace6249e67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ace6249e67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ace6249e67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ace6249e67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ace6249e67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ace6249e67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ace6249e67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ace6249e67_0_1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ace6249e67_0_1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ace6249e67_0_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ace6249e67_0_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ace6249e67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ace6249e67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ace6249e6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ace6249e6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ace6249e67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ace6249e67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ace6249e67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ace6249e67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ace6249e67_0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ace6249e67_0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ace6249e67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ace6249e67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ace6249e67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ace6249e67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ace6249e67_0_1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ace6249e67_0_1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ace6249e67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ace6249e67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ace6249e67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ace6249e67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ace6249e67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ace6249e67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ace6249e67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ace6249e67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ace6249e6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ace6249e6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ace6249e67_0_1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ace6249e67_0_1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ace6249e67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ace6249e67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ace6249e67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ace6249e67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ace6249e67_0_1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ace6249e67_0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ace6249e67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ace6249e67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ace6249e67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ace6249e67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ace6249e67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ace6249e67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ace6249e67_0_195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ace6249e67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ace6249e67_0_1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ace6249e67_0_1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ace6249e67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ace6249e67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71.png"/><Relationship Id="rId4" Type="http://schemas.openxmlformats.org/officeDocument/2006/relationships/image" Target="../media/image76.png"/><Relationship Id="rId5"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78.png"/><Relationship Id="rId4" Type="http://schemas.openxmlformats.org/officeDocument/2006/relationships/image" Target="../media/image84.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83.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8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85.png"/><Relationship Id="rId4" Type="http://schemas.openxmlformats.org/officeDocument/2006/relationships/image" Target="../media/image80.jpg"/><Relationship Id="rId5" Type="http://schemas.openxmlformats.org/officeDocument/2006/relationships/image" Target="../media/image8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86.png"/><Relationship Id="rId4" Type="http://schemas.openxmlformats.org/officeDocument/2006/relationships/image" Target="../media/image82.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81.png"/><Relationship Id="rId4" Type="http://schemas.openxmlformats.org/officeDocument/2006/relationships/image" Target="../media/image85.png"/><Relationship Id="rId5" Type="http://schemas.openxmlformats.org/officeDocument/2006/relationships/image" Target="../media/image80.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9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94.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9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0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89.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9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9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99.png"/><Relationship Id="rId4" Type="http://schemas.openxmlformats.org/officeDocument/2006/relationships/image" Target="../media/image6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99.png"/><Relationship Id="rId4" Type="http://schemas.openxmlformats.org/officeDocument/2006/relationships/image" Target="../media/image97.png"/><Relationship Id="rId5" Type="http://schemas.openxmlformats.org/officeDocument/2006/relationships/image" Target="../media/image101.png"/><Relationship Id="rId6"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 Id="rId3" Type="http://schemas.openxmlformats.org/officeDocument/2006/relationships/image" Target="../media/image102.jpg"/><Relationship Id="rId4" Type="http://schemas.openxmlformats.org/officeDocument/2006/relationships/image" Target="../media/image108.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image" Target="../media/image104.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9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 Id="rId3" Type="http://schemas.openxmlformats.org/officeDocument/2006/relationships/image" Target="../media/image9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 Id="rId3" Type="http://schemas.openxmlformats.org/officeDocument/2006/relationships/image" Target="../media/image10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 Id="rId3" Type="http://schemas.openxmlformats.org/officeDocument/2006/relationships/image" Target="../media/image12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 Id="rId3" Type="http://schemas.openxmlformats.org/officeDocument/2006/relationships/image" Target="../media/image9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 Id="rId3" Type="http://schemas.openxmlformats.org/officeDocument/2006/relationships/image" Target="../media/image13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image" Target="../media/image130.jpg"/><Relationship Id="rId4" Type="http://schemas.openxmlformats.org/officeDocument/2006/relationships/image" Target="../media/image10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8.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 Id="rId3" Type="http://schemas.openxmlformats.org/officeDocument/2006/relationships/image" Target="../media/image117.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121.png"/><Relationship Id="rId4" Type="http://schemas.openxmlformats.org/officeDocument/2006/relationships/image" Target="../media/image110.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11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114.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 Id="rId3" Type="http://schemas.openxmlformats.org/officeDocument/2006/relationships/image" Target="../media/image116.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 Id="rId3" Type="http://schemas.openxmlformats.org/officeDocument/2006/relationships/image" Target="../media/image12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 Id="rId3" Type="http://schemas.openxmlformats.org/officeDocument/2006/relationships/image" Target="../media/image107.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1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 Id="rId3" Type="http://schemas.openxmlformats.org/officeDocument/2006/relationships/image" Target="../media/image11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image" Target="../media/image12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 Id="rId3" Type="http://schemas.openxmlformats.org/officeDocument/2006/relationships/image" Target="../media/image119.jpg"/><Relationship Id="rId4" Type="http://schemas.openxmlformats.org/officeDocument/2006/relationships/image" Target="../media/image118.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 Id="rId3" Type="http://schemas.openxmlformats.org/officeDocument/2006/relationships/image" Target="../media/image125.jpg"/><Relationship Id="rId4" Type="http://schemas.openxmlformats.org/officeDocument/2006/relationships/image" Target="../media/image135.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 Id="rId3" Type="http://schemas.openxmlformats.org/officeDocument/2006/relationships/image" Target="../media/image135.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 Id="rId3" Type="http://schemas.openxmlformats.org/officeDocument/2006/relationships/image" Target="../media/image135.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14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image" Target="../media/image132.png"/><Relationship Id="rId4" Type="http://schemas.openxmlformats.org/officeDocument/2006/relationships/image" Target="../media/image123.png"/><Relationship Id="rId5" Type="http://schemas.openxmlformats.org/officeDocument/2006/relationships/image" Target="../media/image13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 Id="rId3" Type="http://schemas.openxmlformats.org/officeDocument/2006/relationships/image" Target="../media/image122.png"/><Relationship Id="rId4" Type="http://schemas.openxmlformats.org/officeDocument/2006/relationships/image" Target="../media/image127.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12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 Id="rId3" Type="http://schemas.openxmlformats.org/officeDocument/2006/relationships/image" Target="../media/image12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 Id="rId3" Type="http://schemas.openxmlformats.org/officeDocument/2006/relationships/image" Target="../media/image13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 Id="rId3" Type="http://schemas.openxmlformats.org/officeDocument/2006/relationships/image" Target="../media/image128.png"/><Relationship Id="rId4" Type="http://schemas.openxmlformats.org/officeDocument/2006/relationships/image" Target="../media/image137.png"/><Relationship Id="rId5" Type="http://schemas.openxmlformats.org/officeDocument/2006/relationships/image" Target="../media/image140.png"/><Relationship Id="rId6" Type="http://schemas.openxmlformats.org/officeDocument/2006/relationships/image" Target="../media/image1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142.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141.jpg"/><Relationship Id="rId4" Type="http://schemas.openxmlformats.org/officeDocument/2006/relationships/image" Target="../media/image129.png"/><Relationship Id="rId5" Type="http://schemas.openxmlformats.org/officeDocument/2006/relationships/image" Target="../media/image136.png"/><Relationship Id="rId6" Type="http://schemas.openxmlformats.org/officeDocument/2006/relationships/image" Target="../media/image13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 Id="rId3" Type="http://schemas.openxmlformats.org/officeDocument/2006/relationships/image" Target="../media/image141.jpg"/><Relationship Id="rId4" Type="http://schemas.openxmlformats.org/officeDocument/2006/relationships/image" Target="../media/image129.png"/><Relationship Id="rId5" Type="http://schemas.openxmlformats.org/officeDocument/2006/relationships/image" Target="../media/image136.png"/><Relationship Id="rId6" Type="http://schemas.openxmlformats.org/officeDocument/2006/relationships/image" Target="../media/image13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image" Target="../media/image144.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image" Target="../media/image1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 Id="rId3" Type="http://schemas.openxmlformats.org/officeDocument/2006/relationships/image" Target="../media/image14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 Id="rId3" Type="http://schemas.openxmlformats.org/officeDocument/2006/relationships/image" Target="../media/image14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 Id="rId3" Type="http://schemas.openxmlformats.org/officeDocument/2006/relationships/image" Target="../media/image15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 Id="rId3" Type="http://schemas.openxmlformats.org/officeDocument/2006/relationships/image" Target="../media/image1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 Id="rId3" Type="http://schemas.openxmlformats.org/officeDocument/2006/relationships/image" Target="../media/image15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 Id="rId3" Type="http://schemas.openxmlformats.org/officeDocument/2006/relationships/image" Target="../media/image147.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 Id="rId3" Type="http://schemas.openxmlformats.org/officeDocument/2006/relationships/image" Target="../media/image155.png"/><Relationship Id="rId4" Type="http://schemas.openxmlformats.org/officeDocument/2006/relationships/image" Target="../media/image152.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 Id="rId3" Type="http://schemas.openxmlformats.org/officeDocument/2006/relationships/image" Target="../media/image154.png"/><Relationship Id="rId4" Type="http://schemas.openxmlformats.org/officeDocument/2006/relationships/image" Target="../media/image14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 Id="rId3" Type="http://schemas.openxmlformats.org/officeDocument/2006/relationships/image" Target="../media/image156.png"/><Relationship Id="rId4" Type="http://schemas.openxmlformats.org/officeDocument/2006/relationships/image" Target="../media/image153.png"/><Relationship Id="rId5" Type="http://schemas.openxmlformats.org/officeDocument/2006/relationships/image" Target="../media/image14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 Id="rId3" Type="http://schemas.openxmlformats.org/officeDocument/2006/relationships/image" Target="../media/image157.png"/><Relationship Id="rId4" Type="http://schemas.openxmlformats.org/officeDocument/2006/relationships/image" Target="../media/image1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jp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25.png"/><Relationship Id="rId5"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25.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31.jpg"/><Relationship Id="rId5"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5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2.jpg"/><Relationship Id="rId4" Type="http://schemas.openxmlformats.org/officeDocument/2006/relationships/image" Target="../media/image43.jpg"/><Relationship Id="rId5"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4.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61.png"/><Relationship Id="rId6"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58.jp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58.jpg"/><Relationship Id="rId4" Type="http://schemas.openxmlformats.org/officeDocument/2006/relationships/image" Target="../media/image51.png"/><Relationship Id="rId5"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0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4.png"/><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7.png"/><Relationship Id="rId4" Type="http://schemas.openxmlformats.org/officeDocument/2006/relationships/image" Target="../media/image6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79.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7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79.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7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AWS Partner Network</a:t>
            </a:r>
            <a:endParaRPr sz="4800">
              <a:solidFill>
                <a:srgbClr val="666666"/>
              </a:solidFill>
              <a:latin typeface="EB Garamond"/>
              <a:ea typeface="EB Garamond"/>
              <a:cs typeface="EB Garamond"/>
              <a:sym typeface="EB Garamond"/>
            </a:endParaRPr>
          </a:p>
        </p:txBody>
      </p:sp>
      <p:sp>
        <p:nvSpPr>
          <p:cNvPr id="100" name="Google Shape;100;p25"/>
          <p:cNvSpPr txBox="1"/>
          <p:nvPr>
            <p:ph idx="1" type="subTitle"/>
          </p:nvPr>
        </p:nvSpPr>
        <p:spPr>
          <a:xfrm>
            <a:off x="0" y="30298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Consult</a:t>
            </a:r>
            <a:endParaRPr>
              <a:solidFill>
                <a:srgbClr val="FF7A00"/>
              </a:solidFill>
              <a:latin typeface="EB Garamond"/>
              <a:ea typeface="EB Garamond"/>
              <a:cs typeface="EB Garamond"/>
              <a:sym typeface="EB Garamond"/>
            </a:endParaRPr>
          </a:p>
        </p:txBody>
      </p:sp>
      <p:cxnSp>
        <p:nvCxnSpPr>
          <p:cNvPr id="101" name="Google Shape;101;p2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2" name="Google Shape;102;p2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4"/>
          <p:cNvSpPr txBox="1"/>
          <p:nvPr>
            <p:ph idx="1" type="subTitle"/>
          </p:nvPr>
        </p:nvSpPr>
        <p:spPr>
          <a:xfrm>
            <a:off x="127463" y="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Intel CPU Bug</a:t>
            </a:r>
            <a:endParaRPr>
              <a:solidFill>
                <a:srgbClr val="FF7A00"/>
              </a:solidFill>
              <a:latin typeface="EB Garamond"/>
              <a:ea typeface="EB Garamond"/>
              <a:cs typeface="EB Garamond"/>
              <a:sym typeface="EB Garamond"/>
            </a:endParaRPr>
          </a:p>
        </p:txBody>
      </p:sp>
      <p:sp>
        <p:nvSpPr>
          <p:cNvPr id="174" name="Google Shape;174;p3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75" name="Google Shape;175;p34"/>
          <p:cNvSpPr txBox="1"/>
          <p:nvPr/>
        </p:nvSpPr>
        <p:spPr>
          <a:xfrm>
            <a:off x="234125" y="11690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kylake cpu bug.png" id="176" name="Google Shape;176;p34"/>
          <p:cNvPicPr preferRelativeResize="0"/>
          <p:nvPr/>
        </p:nvPicPr>
        <p:blipFill>
          <a:blip r:embed="rId3">
            <a:alphaModFix/>
          </a:blip>
          <a:stretch>
            <a:fillRect/>
          </a:stretch>
        </p:blipFill>
        <p:spPr>
          <a:xfrm>
            <a:off x="1747150" y="854538"/>
            <a:ext cx="5156475" cy="38282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24"/>
          <p:cNvSpPr txBox="1"/>
          <p:nvPr>
            <p:ph idx="1" type="subTitle"/>
          </p:nvPr>
        </p:nvSpPr>
        <p:spPr>
          <a:xfrm>
            <a:off x="179825" y="81175"/>
            <a:ext cx="86124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Supported Scans</a:t>
            </a:r>
            <a:endParaRPr>
              <a:solidFill>
                <a:srgbClr val="FF7A00"/>
              </a:solidFill>
              <a:latin typeface="EB Garamond"/>
              <a:ea typeface="EB Garamond"/>
              <a:cs typeface="EB Garamond"/>
              <a:sym typeface="EB Garamond"/>
            </a:endParaRPr>
          </a:p>
        </p:txBody>
      </p:sp>
      <p:sp>
        <p:nvSpPr>
          <p:cNvPr id="1019" name="Google Shape;1019;p12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20" name="Google Shape;1020;p124"/>
          <p:cNvSpPr txBox="1"/>
          <p:nvPr/>
        </p:nvSpPr>
        <p:spPr>
          <a:xfrm>
            <a:off x="423150" y="646098"/>
            <a:ext cx="8297700" cy="108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2"/>
                </a:solidFill>
                <a:latin typeface="EB Garamond"/>
                <a:ea typeface="EB Garamond"/>
                <a:cs typeface="EB Garamond"/>
                <a:sym typeface="EB Garamond"/>
              </a:rPr>
              <a:t>Amazon Inspector gives you the flexibility to enable either EC2 scanning or ECR container image scanning, or both.</a:t>
            </a: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id="1021" name="Google Shape;1021;p124"/>
          <p:cNvPicPr preferRelativeResize="0"/>
          <p:nvPr/>
        </p:nvPicPr>
        <p:blipFill>
          <a:blip r:embed="rId3">
            <a:alphaModFix/>
          </a:blip>
          <a:stretch>
            <a:fillRect/>
          </a:stretch>
        </p:blipFill>
        <p:spPr>
          <a:xfrm>
            <a:off x="2169088" y="2813125"/>
            <a:ext cx="714375" cy="714375"/>
          </a:xfrm>
          <a:prstGeom prst="rect">
            <a:avLst/>
          </a:prstGeom>
          <a:noFill/>
          <a:ln>
            <a:noFill/>
          </a:ln>
        </p:spPr>
      </p:pic>
      <p:sp>
        <p:nvSpPr>
          <p:cNvPr id="1022" name="Google Shape;1022;p124"/>
          <p:cNvSpPr/>
          <p:nvPr/>
        </p:nvSpPr>
        <p:spPr>
          <a:xfrm>
            <a:off x="5059300" y="1954575"/>
            <a:ext cx="1486800" cy="2431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3" name="Google Shape;1023;p124"/>
          <p:cNvPicPr preferRelativeResize="0"/>
          <p:nvPr/>
        </p:nvPicPr>
        <p:blipFill>
          <a:blip r:embed="rId4">
            <a:alphaModFix/>
          </a:blip>
          <a:stretch>
            <a:fillRect/>
          </a:stretch>
        </p:blipFill>
        <p:spPr>
          <a:xfrm>
            <a:off x="5491148" y="2222798"/>
            <a:ext cx="623100" cy="623100"/>
          </a:xfrm>
          <a:prstGeom prst="rect">
            <a:avLst/>
          </a:prstGeom>
          <a:noFill/>
          <a:ln>
            <a:noFill/>
          </a:ln>
        </p:spPr>
      </p:pic>
      <p:pic>
        <p:nvPicPr>
          <p:cNvPr id="1024" name="Google Shape;1024;p124"/>
          <p:cNvPicPr preferRelativeResize="0"/>
          <p:nvPr/>
        </p:nvPicPr>
        <p:blipFill>
          <a:blip r:embed="rId5">
            <a:alphaModFix/>
          </a:blip>
          <a:stretch>
            <a:fillRect/>
          </a:stretch>
        </p:blipFill>
        <p:spPr>
          <a:xfrm>
            <a:off x="5517338" y="3404075"/>
            <a:ext cx="570725" cy="570725"/>
          </a:xfrm>
          <a:prstGeom prst="rect">
            <a:avLst/>
          </a:prstGeom>
          <a:noFill/>
          <a:ln>
            <a:noFill/>
          </a:ln>
        </p:spPr>
      </p:pic>
      <p:sp>
        <p:nvSpPr>
          <p:cNvPr id="1025" name="Google Shape;1025;p124"/>
          <p:cNvSpPr txBox="1"/>
          <p:nvPr/>
        </p:nvSpPr>
        <p:spPr>
          <a:xfrm>
            <a:off x="5541900" y="2845900"/>
            <a:ext cx="65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EC2</a:t>
            </a:r>
            <a:endParaRPr sz="1200"/>
          </a:p>
        </p:txBody>
      </p:sp>
      <p:sp>
        <p:nvSpPr>
          <p:cNvPr id="1026" name="Google Shape;1026;p124"/>
          <p:cNvSpPr txBox="1"/>
          <p:nvPr/>
        </p:nvSpPr>
        <p:spPr>
          <a:xfrm>
            <a:off x="5541900" y="3974800"/>
            <a:ext cx="65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ECR</a:t>
            </a:r>
            <a:endParaRPr sz="1200"/>
          </a:p>
        </p:txBody>
      </p:sp>
      <p:cxnSp>
        <p:nvCxnSpPr>
          <p:cNvPr id="1027" name="Google Shape;1027;p124"/>
          <p:cNvCxnSpPr>
            <a:stCxn id="1021" idx="3"/>
          </p:cNvCxnSpPr>
          <p:nvPr/>
        </p:nvCxnSpPr>
        <p:spPr>
          <a:xfrm flipH="1" rot="10800000">
            <a:off x="2883463" y="2525013"/>
            <a:ext cx="2157000" cy="645300"/>
          </a:xfrm>
          <a:prstGeom prst="straightConnector1">
            <a:avLst/>
          </a:prstGeom>
          <a:noFill/>
          <a:ln cap="flat" cmpd="sng" w="9525">
            <a:solidFill>
              <a:schemeClr val="dk2"/>
            </a:solidFill>
            <a:prstDash val="solid"/>
            <a:round/>
            <a:headEnd len="med" w="med" type="none"/>
            <a:tailEnd len="med" w="med" type="stealth"/>
          </a:ln>
        </p:spPr>
      </p:cxnSp>
      <p:cxnSp>
        <p:nvCxnSpPr>
          <p:cNvPr id="1028" name="Google Shape;1028;p124"/>
          <p:cNvCxnSpPr>
            <a:stCxn id="1021" idx="3"/>
          </p:cNvCxnSpPr>
          <p:nvPr/>
        </p:nvCxnSpPr>
        <p:spPr>
          <a:xfrm>
            <a:off x="2883463" y="3170313"/>
            <a:ext cx="2119800" cy="598500"/>
          </a:xfrm>
          <a:prstGeom prst="straightConnector1">
            <a:avLst/>
          </a:prstGeom>
          <a:noFill/>
          <a:ln cap="flat" cmpd="sng" w="9525">
            <a:solidFill>
              <a:schemeClr val="dk2"/>
            </a:solidFill>
            <a:prstDash val="solid"/>
            <a:round/>
            <a:headEnd len="med" w="med" type="none"/>
            <a:tailEnd len="med" w="med" type="stealth"/>
          </a:ln>
        </p:spPr>
      </p:cxnSp>
      <p:sp>
        <p:nvSpPr>
          <p:cNvPr id="1029" name="Google Shape;1029;p124"/>
          <p:cNvSpPr txBox="1"/>
          <p:nvPr/>
        </p:nvSpPr>
        <p:spPr>
          <a:xfrm>
            <a:off x="2102375" y="3527488"/>
            <a:ext cx="84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Inspector</a:t>
            </a:r>
            <a:endParaRPr sz="1200"/>
          </a:p>
        </p:txBody>
      </p:sp>
      <p:sp>
        <p:nvSpPr>
          <p:cNvPr id="1030" name="Google Shape;1030;p124"/>
          <p:cNvSpPr txBox="1"/>
          <p:nvPr/>
        </p:nvSpPr>
        <p:spPr>
          <a:xfrm>
            <a:off x="3649850" y="2226550"/>
            <a:ext cx="10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Scan EC2</a:t>
            </a:r>
            <a:endParaRPr/>
          </a:p>
        </p:txBody>
      </p:sp>
      <p:sp>
        <p:nvSpPr>
          <p:cNvPr id="1031" name="Google Shape;1031;p124"/>
          <p:cNvSpPr txBox="1"/>
          <p:nvPr/>
        </p:nvSpPr>
        <p:spPr>
          <a:xfrm>
            <a:off x="3521675" y="3696175"/>
            <a:ext cx="10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Scan ECR</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25"/>
          <p:cNvSpPr txBox="1"/>
          <p:nvPr>
            <p:ph type="ctrTitle"/>
          </p:nvPr>
        </p:nvSpPr>
        <p:spPr>
          <a:xfrm>
            <a:off x="322800" y="1573300"/>
            <a:ext cx="83115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Amazon Athena </a:t>
            </a:r>
            <a:endParaRPr>
              <a:solidFill>
                <a:srgbClr val="666666"/>
              </a:solidFill>
              <a:latin typeface="EB Garamond"/>
              <a:ea typeface="EB Garamond"/>
              <a:cs typeface="EB Garamond"/>
              <a:sym typeface="EB Garamond"/>
            </a:endParaRPr>
          </a:p>
        </p:txBody>
      </p:sp>
      <p:sp>
        <p:nvSpPr>
          <p:cNvPr id="1037" name="Google Shape;1037;p12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Query Logs from S3</a:t>
            </a:r>
            <a:endParaRPr>
              <a:solidFill>
                <a:srgbClr val="FF7A00"/>
              </a:solidFill>
              <a:latin typeface="EB Garamond"/>
              <a:ea typeface="EB Garamond"/>
              <a:cs typeface="EB Garamond"/>
              <a:sym typeface="EB Garamond"/>
            </a:endParaRPr>
          </a:p>
        </p:txBody>
      </p:sp>
      <p:cxnSp>
        <p:nvCxnSpPr>
          <p:cNvPr id="1038" name="Google Shape;1038;p12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39" name="Google Shape;1039;p12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26"/>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Getting the basics right</a:t>
            </a:r>
            <a:endParaRPr sz="2800">
              <a:solidFill>
                <a:srgbClr val="FF7A00"/>
              </a:solidFill>
              <a:latin typeface="EB Garamond"/>
              <a:ea typeface="EB Garamond"/>
              <a:cs typeface="EB Garamond"/>
              <a:sym typeface="EB Garamond"/>
            </a:endParaRPr>
          </a:p>
        </p:txBody>
      </p:sp>
      <p:sp>
        <p:nvSpPr>
          <p:cNvPr id="1045" name="Google Shape;1045;p12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46" name="Google Shape;1046;p126"/>
          <p:cNvSpPr txBox="1"/>
          <p:nvPr/>
        </p:nvSpPr>
        <p:spPr>
          <a:xfrm>
            <a:off x="274150" y="803100"/>
            <a:ext cx="84315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EB Garamond"/>
                <a:ea typeface="EB Garamond"/>
                <a:cs typeface="EB Garamond"/>
                <a:sym typeface="EB Garamond"/>
              </a:rPr>
              <a:t>Amazon Athena is service that allows us to analyze various log files from a data source using standard SQL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047" name="Google Shape;1047;p126"/>
          <p:cNvPicPr preferRelativeResize="0"/>
          <p:nvPr/>
        </p:nvPicPr>
        <p:blipFill>
          <a:blip r:embed="rId3">
            <a:alphaModFix/>
          </a:blip>
          <a:stretch>
            <a:fillRect/>
          </a:stretch>
        </p:blipFill>
        <p:spPr>
          <a:xfrm>
            <a:off x="3481025" y="2611102"/>
            <a:ext cx="743925" cy="747000"/>
          </a:xfrm>
          <a:prstGeom prst="rect">
            <a:avLst/>
          </a:prstGeom>
          <a:noFill/>
          <a:ln>
            <a:noFill/>
          </a:ln>
        </p:spPr>
      </p:pic>
      <p:pic>
        <p:nvPicPr>
          <p:cNvPr id="1048" name="Google Shape;1048;p126"/>
          <p:cNvPicPr preferRelativeResize="0"/>
          <p:nvPr/>
        </p:nvPicPr>
        <p:blipFill>
          <a:blip r:embed="rId4">
            <a:alphaModFix/>
          </a:blip>
          <a:stretch>
            <a:fillRect/>
          </a:stretch>
        </p:blipFill>
        <p:spPr>
          <a:xfrm>
            <a:off x="6349900" y="2515350"/>
            <a:ext cx="938500" cy="938500"/>
          </a:xfrm>
          <a:prstGeom prst="rect">
            <a:avLst/>
          </a:prstGeom>
          <a:noFill/>
          <a:ln>
            <a:noFill/>
          </a:ln>
        </p:spPr>
      </p:pic>
      <p:cxnSp>
        <p:nvCxnSpPr>
          <p:cNvPr id="1049" name="Google Shape;1049;p126"/>
          <p:cNvCxnSpPr/>
          <p:nvPr/>
        </p:nvCxnSpPr>
        <p:spPr>
          <a:xfrm>
            <a:off x="4563700" y="2988875"/>
            <a:ext cx="1571100" cy="18600"/>
          </a:xfrm>
          <a:prstGeom prst="straightConnector1">
            <a:avLst/>
          </a:prstGeom>
          <a:noFill/>
          <a:ln cap="flat" cmpd="sng" w="9525">
            <a:solidFill>
              <a:schemeClr val="dk2"/>
            </a:solidFill>
            <a:prstDash val="solid"/>
            <a:round/>
            <a:headEnd len="med" w="med" type="none"/>
            <a:tailEnd len="med" w="med" type="stealth"/>
          </a:ln>
        </p:spPr>
      </p:cxnSp>
      <p:cxnSp>
        <p:nvCxnSpPr>
          <p:cNvPr id="1050" name="Google Shape;1050;p126"/>
          <p:cNvCxnSpPr/>
          <p:nvPr/>
        </p:nvCxnSpPr>
        <p:spPr>
          <a:xfrm>
            <a:off x="1912450" y="2982050"/>
            <a:ext cx="1209300" cy="5100"/>
          </a:xfrm>
          <a:prstGeom prst="straightConnector1">
            <a:avLst/>
          </a:prstGeom>
          <a:noFill/>
          <a:ln cap="flat" cmpd="sng" w="9525">
            <a:solidFill>
              <a:schemeClr val="dk2"/>
            </a:solidFill>
            <a:prstDash val="solid"/>
            <a:round/>
            <a:headEnd len="med" w="med" type="none"/>
            <a:tailEnd len="med" w="med" type="stealth"/>
          </a:ln>
        </p:spPr>
      </p:cxnSp>
      <p:pic>
        <p:nvPicPr>
          <p:cNvPr id="1051" name="Google Shape;1051;p126"/>
          <p:cNvPicPr preferRelativeResize="0"/>
          <p:nvPr/>
        </p:nvPicPr>
        <p:blipFill>
          <a:blip r:embed="rId5">
            <a:alphaModFix/>
          </a:blip>
          <a:stretch>
            <a:fillRect/>
          </a:stretch>
        </p:blipFill>
        <p:spPr>
          <a:xfrm>
            <a:off x="900125" y="2659913"/>
            <a:ext cx="653075" cy="649375"/>
          </a:xfrm>
          <a:prstGeom prst="rect">
            <a:avLst/>
          </a:prstGeom>
          <a:noFill/>
          <a:ln>
            <a:noFill/>
          </a:ln>
        </p:spPr>
      </p:pic>
      <p:sp>
        <p:nvSpPr>
          <p:cNvPr id="1052" name="Google Shape;1052;p126"/>
          <p:cNvSpPr txBox="1"/>
          <p:nvPr/>
        </p:nvSpPr>
        <p:spPr>
          <a:xfrm>
            <a:off x="1927913" y="2515350"/>
            <a:ext cx="1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SQL Query</a:t>
            </a:r>
            <a:endParaRPr/>
          </a:p>
        </p:txBody>
      </p:sp>
      <p:sp>
        <p:nvSpPr>
          <p:cNvPr id="1053" name="Google Shape;1053;p126"/>
          <p:cNvSpPr txBox="1"/>
          <p:nvPr/>
        </p:nvSpPr>
        <p:spPr>
          <a:xfrm>
            <a:off x="4699301" y="2515350"/>
            <a:ext cx="12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Analyze Data</a:t>
            </a:r>
            <a:endParaRPr/>
          </a:p>
        </p:txBody>
      </p:sp>
      <p:sp>
        <p:nvSpPr>
          <p:cNvPr id="1054" name="Google Shape;1054;p126"/>
          <p:cNvSpPr txBox="1"/>
          <p:nvPr/>
        </p:nvSpPr>
        <p:spPr>
          <a:xfrm>
            <a:off x="3430535" y="3407075"/>
            <a:ext cx="9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Athena</a:t>
            </a:r>
            <a:endParaRPr b="1"/>
          </a:p>
        </p:txBody>
      </p:sp>
      <p:sp>
        <p:nvSpPr>
          <p:cNvPr id="1055" name="Google Shape;1055;p126"/>
          <p:cNvSpPr txBox="1"/>
          <p:nvPr/>
        </p:nvSpPr>
        <p:spPr>
          <a:xfrm>
            <a:off x="6286650" y="3435130"/>
            <a:ext cx="10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S3 Bucket</a:t>
            </a:r>
            <a:endParaRPr b="1"/>
          </a:p>
        </p:txBody>
      </p:sp>
      <p:sp>
        <p:nvSpPr>
          <p:cNvPr id="1056" name="Google Shape;1056;p126"/>
          <p:cNvSpPr txBox="1"/>
          <p:nvPr/>
        </p:nvSpPr>
        <p:spPr>
          <a:xfrm>
            <a:off x="900125" y="3407075"/>
            <a:ext cx="7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Users</a:t>
            </a:r>
            <a:endParaRPr b="1"/>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27"/>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Approach Before Athena</a:t>
            </a:r>
            <a:endParaRPr sz="2800">
              <a:solidFill>
                <a:srgbClr val="FF7A00"/>
              </a:solidFill>
              <a:latin typeface="EB Garamond"/>
              <a:ea typeface="EB Garamond"/>
              <a:cs typeface="EB Garamond"/>
              <a:sym typeface="EB Garamond"/>
            </a:endParaRPr>
          </a:p>
        </p:txBody>
      </p:sp>
      <p:sp>
        <p:nvSpPr>
          <p:cNvPr id="1062" name="Google Shape;1062;p12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63" name="Google Shape;1063;p127"/>
          <p:cNvSpPr txBox="1"/>
          <p:nvPr/>
        </p:nvSpPr>
        <p:spPr>
          <a:xfrm>
            <a:off x="292850" y="588025"/>
            <a:ext cx="84315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CloudTrail logs in S3 and you want to see who has logged in, in the past 10 days.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Create EC2 instances.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Deploy monitoring stack like Splunk, ELK or others.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Add the data source from S3 to import CloudTrail logs.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Begin Analyzing.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28"/>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Patching Activity</a:t>
            </a:r>
            <a:endParaRPr sz="4800">
              <a:solidFill>
                <a:srgbClr val="666666"/>
              </a:solidFill>
              <a:latin typeface="EB Garamond"/>
              <a:ea typeface="EB Garamond"/>
              <a:cs typeface="EB Garamond"/>
              <a:sym typeface="EB Garamond"/>
            </a:endParaRPr>
          </a:p>
        </p:txBody>
      </p:sp>
      <p:sp>
        <p:nvSpPr>
          <p:cNvPr id="1069" name="Google Shape;1069;p128"/>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Analyze</a:t>
            </a:r>
            <a:endParaRPr>
              <a:solidFill>
                <a:srgbClr val="FF7A00"/>
              </a:solidFill>
              <a:latin typeface="EB Garamond"/>
              <a:ea typeface="EB Garamond"/>
              <a:cs typeface="EB Garamond"/>
              <a:sym typeface="EB Garamond"/>
            </a:endParaRPr>
          </a:p>
        </p:txBody>
      </p:sp>
      <p:cxnSp>
        <p:nvCxnSpPr>
          <p:cNvPr id="1070" name="Google Shape;1070;p128"/>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71" name="Google Shape;1071;p128"/>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29"/>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Simple Use-Case - Anti-Virus</a:t>
            </a:r>
            <a:endParaRPr>
              <a:solidFill>
                <a:srgbClr val="FF7A00"/>
              </a:solidFill>
              <a:latin typeface="EB Garamond"/>
              <a:ea typeface="EB Garamond"/>
              <a:cs typeface="EB Garamond"/>
              <a:sym typeface="EB Garamond"/>
            </a:endParaRPr>
          </a:p>
        </p:txBody>
      </p:sp>
      <p:sp>
        <p:nvSpPr>
          <p:cNvPr id="1077" name="Google Shape;1077;p12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78" name="Google Shape;1078;p129"/>
          <p:cNvSpPr txBox="1"/>
          <p:nvPr/>
        </p:nvSpPr>
        <p:spPr>
          <a:xfrm>
            <a:off x="298000" y="627925"/>
            <a:ext cx="8432400" cy="1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When you install an antivirus in your laptop, it receives regular updates to detect newer virus signatures.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079" name="Google Shape;1079;p129"/>
          <p:cNvPicPr preferRelativeResize="0"/>
          <p:nvPr/>
        </p:nvPicPr>
        <p:blipFill>
          <a:blip r:embed="rId3">
            <a:alphaModFix/>
          </a:blip>
          <a:stretch>
            <a:fillRect/>
          </a:stretch>
        </p:blipFill>
        <p:spPr>
          <a:xfrm>
            <a:off x="4226973" y="2604750"/>
            <a:ext cx="3100874" cy="1431175"/>
          </a:xfrm>
          <a:prstGeom prst="rect">
            <a:avLst/>
          </a:prstGeom>
          <a:noFill/>
          <a:ln>
            <a:noFill/>
          </a:ln>
        </p:spPr>
      </p:pic>
      <p:pic>
        <p:nvPicPr>
          <p:cNvPr id="1080" name="Google Shape;1080;p129"/>
          <p:cNvPicPr preferRelativeResize="0"/>
          <p:nvPr/>
        </p:nvPicPr>
        <p:blipFill>
          <a:blip r:embed="rId4">
            <a:alphaModFix/>
          </a:blip>
          <a:stretch>
            <a:fillRect/>
          </a:stretch>
        </p:blipFill>
        <p:spPr>
          <a:xfrm>
            <a:off x="991301" y="2639825"/>
            <a:ext cx="2324150" cy="13610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30"/>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Updates for Servers</a:t>
            </a:r>
            <a:endParaRPr>
              <a:solidFill>
                <a:srgbClr val="FF7A00"/>
              </a:solidFill>
              <a:latin typeface="EB Garamond"/>
              <a:ea typeface="EB Garamond"/>
              <a:cs typeface="EB Garamond"/>
              <a:sym typeface="EB Garamond"/>
            </a:endParaRPr>
          </a:p>
        </p:txBody>
      </p:sp>
      <p:sp>
        <p:nvSpPr>
          <p:cNvPr id="1086" name="Google Shape;1086;p13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87" name="Google Shape;1087;p130"/>
          <p:cNvSpPr txBox="1"/>
          <p:nvPr/>
        </p:nvSpPr>
        <p:spPr>
          <a:xfrm>
            <a:off x="307350" y="553125"/>
            <a:ext cx="8432400" cy="1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Even for Linux Servers, there are new updates that are released regularly.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is important to keep up with the latest updates.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088" name="Google Shape;1088;p130"/>
          <p:cNvPicPr preferRelativeResize="0"/>
          <p:nvPr/>
        </p:nvPicPr>
        <p:blipFill>
          <a:blip r:embed="rId3">
            <a:alphaModFix/>
          </a:blip>
          <a:stretch>
            <a:fillRect/>
          </a:stretch>
        </p:blipFill>
        <p:spPr>
          <a:xfrm>
            <a:off x="1548910" y="2318650"/>
            <a:ext cx="6066274" cy="16468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Pointers - Shared Responsibility</a:t>
            </a:r>
            <a:endParaRPr>
              <a:solidFill>
                <a:srgbClr val="FF7A00"/>
              </a:solidFill>
              <a:latin typeface="EB Garamond"/>
              <a:ea typeface="EB Garamond"/>
              <a:cs typeface="EB Garamond"/>
              <a:sym typeface="EB Garamond"/>
            </a:endParaRPr>
          </a:p>
        </p:txBody>
      </p:sp>
      <p:sp>
        <p:nvSpPr>
          <p:cNvPr id="1094" name="Google Shape;1094;p13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graphicFrame>
        <p:nvGraphicFramePr>
          <p:cNvPr id="1095" name="Google Shape;1095;p131"/>
          <p:cNvGraphicFramePr/>
          <p:nvPr/>
        </p:nvGraphicFramePr>
        <p:xfrm>
          <a:off x="559725" y="2457325"/>
          <a:ext cx="3000000" cy="3000000"/>
        </p:xfrm>
        <a:graphic>
          <a:graphicData uri="http://schemas.openxmlformats.org/drawingml/2006/table">
            <a:tbl>
              <a:tblPr>
                <a:noFill/>
                <a:tableStyleId>{6B9C8E40-F583-4C5B-B522-FD991B75422B}</a:tableStyleId>
              </a:tblPr>
              <a:tblGrid>
                <a:gridCol w="3846275"/>
                <a:gridCol w="3846275"/>
              </a:tblGrid>
              <a:tr h="381000">
                <a:tc>
                  <a:txBody>
                    <a:bodyPr/>
                    <a:lstStyle/>
                    <a:p>
                      <a:pPr indent="0" lvl="0" marL="0" rtl="0" algn="ctr">
                        <a:spcBef>
                          <a:spcPts val="0"/>
                        </a:spcBef>
                        <a:spcAft>
                          <a:spcPts val="0"/>
                        </a:spcAft>
                        <a:buNone/>
                      </a:pPr>
                      <a:r>
                        <a:rPr b="1" lang="en"/>
                        <a:t>Services</a:t>
                      </a:r>
                      <a:endParaRPr b="1"/>
                    </a:p>
                  </a:txBody>
                  <a:tcPr marT="91425" marB="91425" marR="91425" marL="91425"/>
                </a:tc>
                <a:tc>
                  <a:txBody>
                    <a:bodyPr/>
                    <a:lstStyle/>
                    <a:p>
                      <a:pPr indent="0" lvl="0" marL="0" rtl="0" algn="ctr">
                        <a:spcBef>
                          <a:spcPts val="0"/>
                        </a:spcBef>
                        <a:spcAft>
                          <a:spcPts val="0"/>
                        </a:spcAft>
                        <a:buNone/>
                      </a:pPr>
                      <a:r>
                        <a:rPr b="1" lang="en"/>
                        <a:t>Responsibility</a:t>
                      </a:r>
                      <a:endParaRPr b="1"/>
                    </a:p>
                  </a:txBody>
                  <a:tcPr marT="91425" marB="91425" marR="91425" marL="91425"/>
                </a:tc>
              </a:tr>
              <a:tr h="381000">
                <a:tc>
                  <a:txBody>
                    <a:bodyPr/>
                    <a:lstStyle/>
                    <a:p>
                      <a:pPr indent="0" lvl="0" marL="0" rtl="0" algn="ctr">
                        <a:spcBef>
                          <a:spcPts val="0"/>
                        </a:spcBef>
                        <a:spcAft>
                          <a:spcPts val="0"/>
                        </a:spcAft>
                        <a:buNone/>
                      </a:pPr>
                      <a:r>
                        <a:rPr lang="en"/>
                        <a:t>EC2 Instances</a:t>
                      </a:r>
                      <a:endParaRPr/>
                    </a:p>
                  </a:txBody>
                  <a:tcPr marT="91425" marB="91425" marR="91425" marL="91425"/>
                </a:tc>
                <a:tc>
                  <a:txBody>
                    <a:bodyPr/>
                    <a:lstStyle/>
                    <a:p>
                      <a:pPr indent="0" lvl="0" marL="0" rtl="0" algn="ctr">
                        <a:spcBef>
                          <a:spcPts val="0"/>
                        </a:spcBef>
                        <a:spcAft>
                          <a:spcPts val="0"/>
                        </a:spcAft>
                        <a:buNone/>
                      </a:pPr>
                      <a:r>
                        <a:rPr lang="en"/>
                        <a:t>Customer</a:t>
                      </a:r>
                      <a:endParaRPr/>
                    </a:p>
                  </a:txBody>
                  <a:tcPr marT="91425" marB="91425" marR="91425" marL="91425"/>
                </a:tc>
              </a:tr>
              <a:tr h="381000">
                <a:tc>
                  <a:txBody>
                    <a:bodyPr/>
                    <a:lstStyle/>
                    <a:p>
                      <a:pPr indent="0" lvl="0" marL="0" rtl="0" algn="ctr">
                        <a:spcBef>
                          <a:spcPts val="0"/>
                        </a:spcBef>
                        <a:spcAft>
                          <a:spcPts val="0"/>
                        </a:spcAft>
                        <a:buNone/>
                      </a:pPr>
                      <a:r>
                        <a:rPr lang="en"/>
                        <a:t>DynamoDB</a:t>
                      </a:r>
                      <a:endParaRPr/>
                    </a:p>
                  </a:txBody>
                  <a:tcPr marT="91425" marB="91425" marR="91425" marL="91425"/>
                </a:tc>
                <a:tc>
                  <a:txBody>
                    <a:bodyPr/>
                    <a:lstStyle/>
                    <a:p>
                      <a:pPr indent="0" lvl="0" marL="0" rtl="0" algn="ctr">
                        <a:spcBef>
                          <a:spcPts val="0"/>
                        </a:spcBef>
                        <a:spcAft>
                          <a:spcPts val="0"/>
                        </a:spcAft>
                        <a:buNone/>
                      </a:pPr>
                      <a:r>
                        <a:rPr lang="en"/>
                        <a:t>AWS</a:t>
                      </a:r>
                      <a:endParaRPr/>
                    </a:p>
                  </a:txBody>
                  <a:tcPr marT="91425" marB="91425" marR="91425" marL="91425"/>
                </a:tc>
              </a:tr>
              <a:tr h="381000">
                <a:tc>
                  <a:txBody>
                    <a:bodyPr/>
                    <a:lstStyle/>
                    <a:p>
                      <a:pPr indent="0" lvl="0" marL="0" rtl="0" algn="ctr">
                        <a:spcBef>
                          <a:spcPts val="0"/>
                        </a:spcBef>
                        <a:spcAft>
                          <a:spcPts val="0"/>
                        </a:spcAft>
                        <a:buNone/>
                      </a:pPr>
                      <a:r>
                        <a:rPr lang="en"/>
                        <a:t>RDS</a:t>
                      </a:r>
                      <a:endParaRPr/>
                    </a:p>
                  </a:txBody>
                  <a:tcPr marT="91425" marB="91425" marR="91425" marL="91425"/>
                </a:tc>
                <a:tc>
                  <a:txBody>
                    <a:bodyPr/>
                    <a:lstStyle/>
                    <a:p>
                      <a:pPr indent="0" lvl="0" marL="0" rtl="0" algn="ctr">
                        <a:spcBef>
                          <a:spcPts val="0"/>
                        </a:spcBef>
                        <a:spcAft>
                          <a:spcPts val="0"/>
                        </a:spcAft>
                        <a:buNone/>
                      </a:pPr>
                      <a:r>
                        <a:rPr lang="en"/>
                        <a:t>AWS [Customer enables the settings]</a:t>
                      </a:r>
                      <a:endParaRPr/>
                    </a:p>
                  </a:txBody>
                  <a:tcPr marT="91425" marB="91425" marR="91425" marL="91425"/>
                </a:tc>
              </a:tr>
            </a:tbl>
          </a:graphicData>
        </a:graphic>
      </p:graphicFrame>
      <p:sp>
        <p:nvSpPr>
          <p:cNvPr id="1096" name="Google Shape;1096;p131"/>
          <p:cNvSpPr txBox="1"/>
          <p:nvPr/>
        </p:nvSpPr>
        <p:spPr>
          <a:xfrm>
            <a:off x="298000" y="627925"/>
            <a:ext cx="8432400" cy="1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Updates = Patching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Under Shared Responsibility model, depending on the service, the responsibility for patching differs.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2"/>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VPC Flow Logs</a:t>
            </a:r>
            <a:endParaRPr sz="4800">
              <a:solidFill>
                <a:srgbClr val="666666"/>
              </a:solidFill>
              <a:latin typeface="EB Garamond"/>
              <a:ea typeface="EB Garamond"/>
              <a:cs typeface="EB Garamond"/>
              <a:sym typeface="EB Garamond"/>
            </a:endParaRPr>
          </a:p>
        </p:txBody>
      </p:sp>
      <p:sp>
        <p:nvSpPr>
          <p:cNvPr id="1102" name="Google Shape;1102;p13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Logs are Awesome</a:t>
            </a:r>
            <a:endParaRPr>
              <a:solidFill>
                <a:srgbClr val="FF7A00"/>
              </a:solidFill>
              <a:latin typeface="EB Garamond"/>
              <a:ea typeface="EB Garamond"/>
              <a:cs typeface="EB Garamond"/>
              <a:sym typeface="EB Garamond"/>
            </a:endParaRPr>
          </a:p>
        </p:txBody>
      </p:sp>
      <p:cxnSp>
        <p:nvCxnSpPr>
          <p:cNvPr id="1103" name="Google Shape;1103;p13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04" name="Google Shape;1104;p13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33"/>
          <p:cNvSpPr txBox="1"/>
          <p:nvPr>
            <p:ph idx="1" type="subTitle"/>
          </p:nvPr>
        </p:nvSpPr>
        <p:spPr>
          <a:xfrm>
            <a:off x="154050" y="145200"/>
            <a:ext cx="8612400" cy="7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Simple Analogy - Visitor Register</a:t>
            </a:r>
            <a:endParaRPr>
              <a:solidFill>
                <a:srgbClr val="FF7A00"/>
              </a:solidFill>
              <a:latin typeface="EB Garamond"/>
              <a:ea typeface="EB Garamond"/>
              <a:cs typeface="EB Garamond"/>
              <a:sym typeface="EB Garamond"/>
            </a:endParaRPr>
          </a:p>
        </p:txBody>
      </p:sp>
      <p:sp>
        <p:nvSpPr>
          <p:cNvPr id="1110" name="Google Shape;1110;p13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11" name="Google Shape;1111;p133"/>
          <p:cNvSpPr txBox="1"/>
          <p:nvPr/>
        </p:nvSpPr>
        <p:spPr>
          <a:xfrm>
            <a:off x="277400" y="88162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In many of the societies across India, whenever a visitor visits, they first have to fill in their information in the visitor register.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Some of the information includes: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Name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Source Place.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Destination Place.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Entry  and Exit Date/Time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Purpose of Work</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112" name="Google Shape;1112;p133"/>
          <p:cNvPicPr preferRelativeResize="0"/>
          <p:nvPr/>
        </p:nvPicPr>
        <p:blipFill>
          <a:blip r:embed="rId3">
            <a:alphaModFix/>
          </a:blip>
          <a:stretch>
            <a:fillRect/>
          </a:stretch>
        </p:blipFill>
        <p:spPr>
          <a:xfrm>
            <a:off x="4998399" y="1772138"/>
            <a:ext cx="2663227" cy="1997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idx="1" type="subTitle"/>
          </p:nvPr>
        </p:nvSpPr>
        <p:spPr>
          <a:xfrm>
            <a:off x="127463" y="704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Un-Patched Operating System</a:t>
            </a:r>
            <a:endParaRPr>
              <a:solidFill>
                <a:srgbClr val="FF7A00"/>
              </a:solidFill>
              <a:latin typeface="EB Garamond"/>
              <a:ea typeface="EB Garamond"/>
              <a:cs typeface="EB Garamond"/>
              <a:sym typeface="EB Garamond"/>
            </a:endParaRPr>
          </a:p>
        </p:txBody>
      </p:sp>
      <p:sp>
        <p:nvSpPr>
          <p:cNvPr id="182" name="Google Shape;182;p3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3" name="Google Shape;183;p35"/>
          <p:cNvSpPr txBox="1"/>
          <p:nvPr/>
        </p:nvSpPr>
        <p:spPr>
          <a:xfrm>
            <a:off x="234125" y="11690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client-responsibility-02.png" id="184" name="Google Shape;184;p35"/>
          <p:cNvPicPr preferRelativeResize="0"/>
          <p:nvPr/>
        </p:nvPicPr>
        <p:blipFill>
          <a:blip r:embed="rId3">
            <a:alphaModFix/>
          </a:blip>
          <a:stretch>
            <a:fillRect/>
          </a:stretch>
        </p:blipFill>
        <p:spPr>
          <a:xfrm>
            <a:off x="5635825" y="1972851"/>
            <a:ext cx="2805550" cy="1756075"/>
          </a:xfrm>
          <a:prstGeom prst="rect">
            <a:avLst/>
          </a:prstGeom>
          <a:noFill/>
          <a:ln>
            <a:noFill/>
          </a:ln>
        </p:spPr>
      </p:pic>
      <p:pic>
        <p:nvPicPr>
          <p:cNvPr descr="client-responsibility-01.png" id="185" name="Google Shape;185;p35"/>
          <p:cNvPicPr preferRelativeResize="0"/>
          <p:nvPr/>
        </p:nvPicPr>
        <p:blipFill>
          <a:blip r:embed="rId4">
            <a:alphaModFix/>
          </a:blip>
          <a:stretch>
            <a:fillRect/>
          </a:stretch>
        </p:blipFill>
        <p:spPr>
          <a:xfrm>
            <a:off x="826750" y="1409175"/>
            <a:ext cx="3694375" cy="28651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34"/>
          <p:cNvSpPr txBox="1"/>
          <p:nvPr>
            <p:ph idx="1" type="subTitle"/>
          </p:nvPr>
        </p:nvSpPr>
        <p:spPr>
          <a:xfrm>
            <a:off x="154050" y="145200"/>
            <a:ext cx="8612400" cy="7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Comparing Analogy with AWS Environment </a:t>
            </a:r>
            <a:endParaRPr>
              <a:solidFill>
                <a:srgbClr val="FF7A00"/>
              </a:solidFill>
              <a:latin typeface="EB Garamond"/>
              <a:ea typeface="EB Garamond"/>
              <a:cs typeface="EB Garamond"/>
              <a:sym typeface="EB Garamond"/>
            </a:endParaRPr>
          </a:p>
        </p:txBody>
      </p:sp>
      <p:sp>
        <p:nvSpPr>
          <p:cNvPr id="1118" name="Google Shape;1118;p13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19" name="Google Shape;1119;p134"/>
          <p:cNvSpPr txBox="1"/>
          <p:nvPr/>
        </p:nvSpPr>
        <p:spPr>
          <a:xfrm>
            <a:off x="277400" y="881625"/>
            <a:ext cx="7984200" cy="988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Even in AWS, there can be thousands of users across the world who might be visiting your environment.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120" name="Google Shape;1120;p134"/>
          <p:cNvSpPr/>
          <p:nvPr/>
        </p:nvSpPr>
        <p:spPr>
          <a:xfrm>
            <a:off x="4176025" y="2579825"/>
            <a:ext cx="3676200" cy="1212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office collegue.png" id="1121" name="Google Shape;1121;p134"/>
          <p:cNvPicPr preferRelativeResize="0"/>
          <p:nvPr/>
        </p:nvPicPr>
        <p:blipFill>
          <a:blip r:embed="rId3">
            <a:alphaModFix/>
          </a:blip>
          <a:stretch>
            <a:fillRect/>
          </a:stretch>
        </p:blipFill>
        <p:spPr>
          <a:xfrm>
            <a:off x="1315294" y="2211124"/>
            <a:ext cx="809950" cy="525250"/>
          </a:xfrm>
          <a:prstGeom prst="rect">
            <a:avLst/>
          </a:prstGeom>
          <a:noFill/>
          <a:ln>
            <a:noFill/>
          </a:ln>
        </p:spPr>
      </p:pic>
      <p:pic>
        <p:nvPicPr>
          <p:cNvPr descr="hacker.jpg" id="1122" name="Google Shape;1122;p134"/>
          <p:cNvPicPr preferRelativeResize="0"/>
          <p:nvPr/>
        </p:nvPicPr>
        <p:blipFill>
          <a:blip r:embed="rId4">
            <a:alphaModFix/>
          </a:blip>
          <a:stretch>
            <a:fillRect/>
          </a:stretch>
        </p:blipFill>
        <p:spPr>
          <a:xfrm>
            <a:off x="1362550" y="3554500"/>
            <a:ext cx="634800" cy="634800"/>
          </a:xfrm>
          <a:prstGeom prst="rect">
            <a:avLst/>
          </a:prstGeom>
          <a:noFill/>
          <a:ln>
            <a:noFill/>
          </a:ln>
        </p:spPr>
      </p:pic>
      <p:cxnSp>
        <p:nvCxnSpPr>
          <p:cNvPr id="1123" name="Google Shape;1123;p134"/>
          <p:cNvCxnSpPr>
            <a:stCxn id="1121" idx="3"/>
            <a:endCxn id="1120" idx="1"/>
          </p:cNvCxnSpPr>
          <p:nvPr/>
        </p:nvCxnSpPr>
        <p:spPr>
          <a:xfrm>
            <a:off x="2125244" y="2473749"/>
            <a:ext cx="2050800" cy="712200"/>
          </a:xfrm>
          <a:prstGeom prst="straightConnector1">
            <a:avLst/>
          </a:prstGeom>
          <a:noFill/>
          <a:ln cap="flat" cmpd="sng" w="9525">
            <a:solidFill>
              <a:schemeClr val="dk2"/>
            </a:solidFill>
            <a:prstDash val="solid"/>
            <a:round/>
            <a:headEnd len="med" w="med" type="none"/>
            <a:tailEnd len="med" w="med" type="stealth"/>
          </a:ln>
        </p:spPr>
      </p:cxnSp>
      <p:cxnSp>
        <p:nvCxnSpPr>
          <p:cNvPr id="1124" name="Google Shape;1124;p134"/>
          <p:cNvCxnSpPr>
            <a:stCxn id="1122" idx="3"/>
            <a:endCxn id="1120" idx="1"/>
          </p:cNvCxnSpPr>
          <p:nvPr/>
        </p:nvCxnSpPr>
        <p:spPr>
          <a:xfrm flipH="1" rot="10800000">
            <a:off x="1997350" y="3186100"/>
            <a:ext cx="2178600" cy="685800"/>
          </a:xfrm>
          <a:prstGeom prst="straightConnector1">
            <a:avLst/>
          </a:prstGeom>
          <a:noFill/>
          <a:ln cap="flat" cmpd="sng" w="9525">
            <a:solidFill>
              <a:schemeClr val="dk2"/>
            </a:solidFill>
            <a:prstDash val="solid"/>
            <a:round/>
            <a:headEnd len="med" w="med" type="none"/>
            <a:tailEnd len="med" w="med" type="stealth"/>
          </a:ln>
        </p:spPr>
      </p:cxnSp>
      <p:sp>
        <p:nvSpPr>
          <p:cNvPr id="1125" name="Google Shape;1125;p134"/>
          <p:cNvSpPr txBox="1"/>
          <p:nvPr/>
        </p:nvSpPr>
        <p:spPr>
          <a:xfrm>
            <a:off x="212900" y="2273650"/>
            <a:ext cx="9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Genuine</a:t>
            </a:r>
            <a:endParaRPr/>
          </a:p>
        </p:txBody>
      </p:sp>
      <p:sp>
        <p:nvSpPr>
          <p:cNvPr id="1126" name="Google Shape;1126;p134"/>
          <p:cNvSpPr txBox="1"/>
          <p:nvPr/>
        </p:nvSpPr>
        <p:spPr>
          <a:xfrm>
            <a:off x="277400" y="3671800"/>
            <a:ext cx="9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Hackers</a:t>
            </a:r>
            <a:endParaRPr/>
          </a:p>
        </p:txBody>
      </p:sp>
      <p:sp>
        <p:nvSpPr>
          <p:cNvPr id="1127" name="Google Shape;1127;p134"/>
          <p:cNvSpPr txBox="1"/>
          <p:nvPr/>
        </p:nvSpPr>
        <p:spPr>
          <a:xfrm>
            <a:off x="1188500" y="2770125"/>
            <a:ext cx="2125800" cy="3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IP : 10.0.5.57</a:t>
            </a:r>
            <a:endParaRPr/>
          </a:p>
        </p:txBody>
      </p:sp>
      <p:sp>
        <p:nvSpPr>
          <p:cNvPr id="1128" name="Google Shape;1128;p134"/>
          <p:cNvSpPr txBox="1"/>
          <p:nvPr/>
        </p:nvSpPr>
        <p:spPr>
          <a:xfrm>
            <a:off x="1023325" y="4223300"/>
            <a:ext cx="15555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IP : 112.20.50.60</a:t>
            </a:r>
            <a:endParaRPr sz="1200"/>
          </a:p>
        </p:txBody>
      </p:sp>
      <p:pic>
        <p:nvPicPr>
          <p:cNvPr id="1129" name="Google Shape;1129;p134"/>
          <p:cNvPicPr preferRelativeResize="0"/>
          <p:nvPr/>
        </p:nvPicPr>
        <p:blipFill>
          <a:blip r:embed="rId5">
            <a:alphaModFix/>
          </a:blip>
          <a:stretch>
            <a:fillRect/>
          </a:stretch>
        </p:blipFill>
        <p:spPr>
          <a:xfrm>
            <a:off x="4520752" y="2809802"/>
            <a:ext cx="634800" cy="628438"/>
          </a:xfrm>
          <a:prstGeom prst="rect">
            <a:avLst/>
          </a:prstGeom>
          <a:noFill/>
          <a:ln>
            <a:noFill/>
          </a:ln>
        </p:spPr>
      </p:pic>
      <p:pic>
        <p:nvPicPr>
          <p:cNvPr id="1130" name="Google Shape;1130;p134"/>
          <p:cNvPicPr preferRelativeResize="0"/>
          <p:nvPr/>
        </p:nvPicPr>
        <p:blipFill>
          <a:blip r:embed="rId5">
            <a:alphaModFix/>
          </a:blip>
          <a:stretch>
            <a:fillRect/>
          </a:stretch>
        </p:blipFill>
        <p:spPr>
          <a:xfrm>
            <a:off x="5624452" y="2809802"/>
            <a:ext cx="634800" cy="628438"/>
          </a:xfrm>
          <a:prstGeom prst="rect">
            <a:avLst/>
          </a:prstGeom>
          <a:noFill/>
          <a:ln>
            <a:noFill/>
          </a:ln>
        </p:spPr>
      </p:pic>
      <p:pic>
        <p:nvPicPr>
          <p:cNvPr id="1131" name="Google Shape;1131;p134"/>
          <p:cNvPicPr preferRelativeResize="0"/>
          <p:nvPr/>
        </p:nvPicPr>
        <p:blipFill>
          <a:blip r:embed="rId5">
            <a:alphaModFix/>
          </a:blip>
          <a:stretch>
            <a:fillRect/>
          </a:stretch>
        </p:blipFill>
        <p:spPr>
          <a:xfrm>
            <a:off x="6728152" y="2809802"/>
            <a:ext cx="634800" cy="628438"/>
          </a:xfrm>
          <a:prstGeom prst="rect">
            <a:avLst/>
          </a:prstGeom>
          <a:noFill/>
          <a:ln>
            <a:noFill/>
          </a:ln>
        </p:spPr>
      </p:pic>
      <p:sp>
        <p:nvSpPr>
          <p:cNvPr id="1132" name="Google Shape;1132;p134"/>
          <p:cNvSpPr txBox="1"/>
          <p:nvPr/>
        </p:nvSpPr>
        <p:spPr>
          <a:xfrm>
            <a:off x="4572119" y="3438250"/>
            <a:ext cx="69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EC2-1</a:t>
            </a:r>
            <a:endParaRPr sz="1100"/>
          </a:p>
        </p:txBody>
      </p:sp>
      <p:sp>
        <p:nvSpPr>
          <p:cNvPr id="1133" name="Google Shape;1133;p134"/>
          <p:cNvSpPr txBox="1"/>
          <p:nvPr/>
        </p:nvSpPr>
        <p:spPr>
          <a:xfrm>
            <a:off x="5661594" y="3446312"/>
            <a:ext cx="69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EC2-2</a:t>
            </a:r>
            <a:endParaRPr sz="1100"/>
          </a:p>
        </p:txBody>
      </p:sp>
      <p:sp>
        <p:nvSpPr>
          <p:cNvPr id="1134" name="Google Shape;1134;p134"/>
          <p:cNvSpPr txBox="1"/>
          <p:nvPr/>
        </p:nvSpPr>
        <p:spPr>
          <a:xfrm>
            <a:off x="6759131" y="3454374"/>
            <a:ext cx="69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EC2-N</a:t>
            </a:r>
            <a:endParaRPr sz="11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35"/>
          <p:cNvSpPr txBox="1"/>
          <p:nvPr>
            <p:ph idx="1" type="subTitle"/>
          </p:nvPr>
        </p:nvSpPr>
        <p:spPr>
          <a:xfrm>
            <a:off x="154050" y="145200"/>
            <a:ext cx="8612400" cy="7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VPC Flow Logs</a:t>
            </a:r>
            <a:endParaRPr>
              <a:solidFill>
                <a:srgbClr val="FF7A00"/>
              </a:solidFill>
              <a:latin typeface="EB Garamond"/>
              <a:ea typeface="EB Garamond"/>
              <a:cs typeface="EB Garamond"/>
              <a:sym typeface="EB Garamond"/>
            </a:endParaRPr>
          </a:p>
        </p:txBody>
      </p:sp>
      <p:sp>
        <p:nvSpPr>
          <p:cNvPr id="1140" name="Google Shape;1140;p13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41" name="Google Shape;1141;p135"/>
          <p:cNvSpPr txBox="1"/>
          <p:nvPr/>
        </p:nvSpPr>
        <p:spPr>
          <a:xfrm>
            <a:off x="301600" y="841300"/>
            <a:ext cx="7984200" cy="988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VPC Flow Logs is a feature that enables you to capture information about the IP traffic going to and from network interfaces in your VPC.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142" name="Google Shape;1142;p135"/>
          <p:cNvPicPr preferRelativeResize="0"/>
          <p:nvPr/>
        </p:nvPicPr>
        <p:blipFill>
          <a:blip r:embed="rId3">
            <a:alphaModFix/>
          </a:blip>
          <a:stretch>
            <a:fillRect/>
          </a:stretch>
        </p:blipFill>
        <p:spPr>
          <a:xfrm>
            <a:off x="5447150" y="2566988"/>
            <a:ext cx="988800" cy="988800"/>
          </a:xfrm>
          <a:prstGeom prst="rect">
            <a:avLst/>
          </a:prstGeom>
          <a:noFill/>
          <a:ln>
            <a:noFill/>
          </a:ln>
        </p:spPr>
      </p:pic>
      <p:pic>
        <p:nvPicPr>
          <p:cNvPr id="1143" name="Google Shape;1143;p135"/>
          <p:cNvPicPr preferRelativeResize="0"/>
          <p:nvPr/>
        </p:nvPicPr>
        <p:blipFill>
          <a:blip r:embed="rId4">
            <a:alphaModFix/>
          </a:blip>
          <a:stretch>
            <a:fillRect/>
          </a:stretch>
        </p:blipFill>
        <p:spPr>
          <a:xfrm>
            <a:off x="1241525" y="2284227"/>
            <a:ext cx="2244000" cy="1683375"/>
          </a:xfrm>
          <a:prstGeom prst="rect">
            <a:avLst/>
          </a:prstGeom>
          <a:noFill/>
          <a:ln>
            <a:noFill/>
          </a:ln>
        </p:spPr>
      </p:pic>
      <p:sp>
        <p:nvSpPr>
          <p:cNvPr id="1144" name="Google Shape;1144;p135"/>
          <p:cNvSpPr txBox="1"/>
          <p:nvPr/>
        </p:nvSpPr>
        <p:spPr>
          <a:xfrm>
            <a:off x="1523700" y="4111575"/>
            <a:ext cx="23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Visitor Register</a:t>
            </a:r>
            <a:endParaRPr/>
          </a:p>
        </p:txBody>
      </p:sp>
      <p:sp>
        <p:nvSpPr>
          <p:cNvPr id="1145" name="Google Shape;1145;p135"/>
          <p:cNvSpPr txBox="1"/>
          <p:nvPr/>
        </p:nvSpPr>
        <p:spPr>
          <a:xfrm>
            <a:off x="5252275" y="4030500"/>
            <a:ext cx="15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 Flow Log</a:t>
            </a:r>
            <a:endParaRPr/>
          </a:p>
        </p:txBody>
      </p:sp>
      <p:cxnSp>
        <p:nvCxnSpPr>
          <p:cNvPr id="1146" name="Google Shape;1146;p135"/>
          <p:cNvCxnSpPr/>
          <p:nvPr/>
        </p:nvCxnSpPr>
        <p:spPr>
          <a:xfrm>
            <a:off x="3834300" y="3061400"/>
            <a:ext cx="1475400" cy="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36"/>
          <p:cNvSpPr/>
          <p:nvPr/>
        </p:nvSpPr>
        <p:spPr>
          <a:xfrm>
            <a:off x="517150" y="3015175"/>
            <a:ext cx="3321600" cy="1039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36"/>
          <p:cNvSpPr txBox="1"/>
          <p:nvPr>
            <p:ph idx="1" type="subTitle"/>
          </p:nvPr>
        </p:nvSpPr>
        <p:spPr>
          <a:xfrm>
            <a:off x="154050" y="145200"/>
            <a:ext cx="8612400" cy="7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Capture Information Scope</a:t>
            </a:r>
            <a:endParaRPr>
              <a:solidFill>
                <a:srgbClr val="FF7A00"/>
              </a:solidFill>
              <a:latin typeface="EB Garamond"/>
              <a:ea typeface="EB Garamond"/>
              <a:cs typeface="EB Garamond"/>
              <a:sym typeface="EB Garamond"/>
            </a:endParaRPr>
          </a:p>
        </p:txBody>
      </p:sp>
      <p:sp>
        <p:nvSpPr>
          <p:cNvPr id="1153" name="Google Shape;1153;p13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54" name="Google Shape;1154;p136"/>
          <p:cNvSpPr txBox="1"/>
          <p:nvPr/>
        </p:nvSpPr>
        <p:spPr>
          <a:xfrm>
            <a:off x="301600" y="841300"/>
            <a:ext cx="7984200" cy="988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The scope of the VPC Flow logs: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Record the traffic information that is visiting the resource (eg EC2)</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Record data about resource connecting to which outbound endpoint.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155" name="Google Shape;1155;p136"/>
          <p:cNvPicPr preferRelativeResize="0"/>
          <p:nvPr/>
        </p:nvPicPr>
        <p:blipFill>
          <a:blip r:embed="rId3">
            <a:alphaModFix/>
          </a:blip>
          <a:stretch>
            <a:fillRect/>
          </a:stretch>
        </p:blipFill>
        <p:spPr>
          <a:xfrm>
            <a:off x="2610052" y="3180652"/>
            <a:ext cx="634800" cy="628438"/>
          </a:xfrm>
          <a:prstGeom prst="rect">
            <a:avLst/>
          </a:prstGeom>
          <a:noFill/>
          <a:ln>
            <a:noFill/>
          </a:ln>
        </p:spPr>
      </p:pic>
      <p:pic>
        <p:nvPicPr>
          <p:cNvPr descr="office collegue.png" id="1156" name="Google Shape;1156;p136"/>
          <p:cNvPicPr preferRelativeResize="0"/>
          <p:nvPr/>
        </p:nvPicPr>
        <p:blipFill>
          <a:blip r:embed="rId4">
            <a:alphaModFix/>
          </a:blip>
          <a:stretch>
            <a:fillRect/>
          </a:stretch>
        </p:blipFill>
        <p:spPr>
          <a:xfrm>
            <a:off x="791244" y="3272449"/>
            <a:ext cx="809950" cy="525250"/>
          </a:xfrm>
          <a:prstGeom prst="rect">
            <a:avLst/>
          </a:prstGeom>
          <a:noFill/>
          <a:ln>
            <a:noFill/>
          </a:ln>
        </p:spPr>
      </p:pic>
      <p:cxnSp>
        <p:nvCxnSpPr>
          <p:cNvPr id="1157" name="Google Shape;1157;p136"/>
          <p:cNvCxnSpPr/>
          <p:nvPr/>
        </p:nvCxnSpPr>
        <p:spPr>
          <a:xfrm>
            <a:off x="1692969" y="3488724"/>
            <a:ext cx="825300" cy="12300"/>
          </a:xfrm>
          <a:prstGeom prst="straightConnector1">
            <a:avLst/>
          </a:prstGeom>
          <a:noFill/>
          <a:ln cap="flat" cmpd="sng" w="9525">
            <a:solidFill>
              <a:schemeClr val="dk2"/>
            </a:solidFill>
            <a:prstDash val="solid"/>
            <a:round/>
            <a:headEnd len="med" w="med" type="none"/>
            <a:tailEnd len="med" w="med" type="stealth"/>
          </a:ln>
        </p:spPr>
      </p:cxnSp>
      <p:sp>
        <p:nvSpPr>
          <p:cNvPr id="1158" name="Google Shape;1158;p136"/>
          <p:cNvSpPr/>
          <p:nvPr/>
        </p:nvSpPr>
        <p:spPr>
          <a:xfrm>
            <a:off x="4313525" y="3015175"/>
            <a:ext cx="3321600" cy="1039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136"/>
          <p:cNvPicPr preferRelativeResize="0"/>
          <p:nvPr/>
        </p:nvPicPr>
        <p:blipFill>
          <a:blip r:embed="rId3">
            <a:alphaModFix/>
          </a:blip>
          <a:stretch>
            <a:fillRect/>
          </a:stretch>
        </p:blipFill>
        <p:spPr>
          <a:xfrm>
            <a:off x="4713427" y="3220852"/>
            <a:ext cx="634800" cy="628438"/>
          </a:xfrm>
          <a:prstGeom prst="rect">
            <a:avLst/>
          </a:prstGeom>
          <a:noFill/>
          <a:ln>
            <a:noFill/>
          </a:ln>
        </p:spPr>
      </p:pic>
      <p:cxnSp>
        <p:nvCxnSpPr>
          <p:cNvPr id="1160" name="Google Shape;1160;p136"/>
          <p:cNvCxnSpPr/>
          <p:nvPr/>
        </p:nvCxnSpPr>
        <p:spPr>
          <a:xfrm>
            <a:off x="5561669" y="3528924"/>
            <a:ext cx="825300" cy="12300"/>
          </a:xfrm>
          <a:prstGeom prst="straightConnector1">
            <a:avLst/>
          </a:prstGeom>
          <a:noFill/>
          <a:ln cap="flat" cmpd="sng" w="9525">
            <a:solidFill>
              <a:schemeClr val="dk2"/>
            </a:solidFill>
            <a:prstDash val="solid"/>
            <a:round/>
            <a:headEnd len="med" w="med" type="none"/>
            <a:tailEnd len="med" w="med" type="stealth"/>
          </a:ln>
        </p:spPr>
      </p:cxnSp>
      <p:pic>
        <p:nvPicPr>
          <p:cNvPr descr="hacker.jpg" id="1161" name="Google Shape;1161;p136"/>
          <p:cNvPicPr preferRelativeResize="0"/>
          <p:nvPr/>
        </p:nvPicPr>
        <p:blipFill>
          <a:blip r:embed="rId5">
            <a:alphaModFix/>
          </a:blip>
          <a:stretch>
            <a:fillRect/>
          </a:stretch>
        </p:blipFill>
        <p:spPr>
          <a:xfrm>
            <a:off x="6600425" y="3217675"/>
            <a:ext cx="634800" cy="634800"/>
          </a:xfrm>
          <a:prstGeom prst="rect">
            <a:avLst/>
          </a:prstGeom>
          <a:noFill/>
          <a:ln>
            <a:noFill/>
          </a:ln>
        </p:spPr>
      </p:pic>
      <p:sp>
        <p:nvSpPr>
          <p:cNvPr id="1162" name="Google Shape;1162;p136"/>
          <p:cNvSpPr txBox="1"/>
          <p:nvPr/>
        </p:nvSpPr>
        <p:spPr>
          <a:xfrm>
            <a:off x="1007750" y="4103525"/>
            <a:ext cx="24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10.77.2.50 → EC2 Instance</a:t>
            </a:r>
            <a:endParaRPr/>
          </a:p>
        </p:txBody>
      </p:sp>
      <p:sp>
        <p:nvSpPr>
          <p:cNvPr id="1163" name="Google Shape;1163;p136"/>
          <p:cNvSpPr txBox="1"/>
          <p:nvPr/>
        </p:nvSpPr>
        <p:spPr>
          <a:xfrm>
            <a:off x="4736825" y="4175300"/>
            <a:ext cx="24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EC2 Instance → 192.168.0.5</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3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69" name="Google Shape;1169;p137"/>
          <p:cNvSpPr txBox="1"/>
          <p:nvPr/>
        </p:nvSpPr>
        <p:spPr>
          <a:xfrm>
            <a:off x="301600" y="841300"/>
            <a:ext cx="7984200" cy="988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170" name="Google Shape;1170;p137"/>
          <p:cNvPicPr preferRelativeResize="0"/>
          <p:nvPr/>
        </p:nvPicPr>
        <p:blipFill>
          <a:blip r:embed="rId3">
            <a:alphaModFix/>
          </a:blip>
          <a:stretch>
            <a:fillRect/>
          </a:stretch>
        </p:blipFill>
        <p:spPr>
          <a:xfrm>
            <a:off x="515950" y="552900"/>
            <a:ext cx="6781101" cy="38892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76" name="Google Shape;1176;p138"/>
          <p:cNvSpPr txBox="1"/>
          <p:nvPr/>
        </p:nvSpPr>
        <p:spPr>
          <a:xfrm>
            <a:off x="301600" y="841300"/>
            <a:ext cx="7984200" cy="988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177" name="Google Shape;1177;p138"/>
          <p:cNvPicPr preferRelativeResize="0"/>
          <p:nvPr/>
        </p:nvPicPr>
        <p:blipFill>
          <a:blip r:embed="rId3">
            <a:alphaModFix/>
          </a:blip>
          <a:stretch>
            <a:fillRect/>
          </a:stretch>
        </p:blipFill>
        <p:spPr>
          <a:xfrm>
            <a:off x="1320231" y="1002550"/>
            <a:ext cx="5713449" cy="3484426"/>
          </a:xfrm>
          <a:prstGeom prst="rect">
            <a:avLst/>
          </a:prstGeom>
          <a:noFill/>
          <a:ln>
            <a:noFill/>
          </a:ln>
        </p:spPr>
      </p:pic>
      <p:sp>
        <p:nvSpPr>
          <p:cNvPr id="1178" name="Google Shape;1178;p138"/>
          <p:cNvSpPr txBox="1"/>
          <p:nvPr>
            <p:ph idx="1" type="subTitle"/>
          </p:nvPr>
        </p:nvSpPr>
        <p:spPr>
          <a:xfrm>
            <a:off x="154050" y="145200"/>
            <a:ext cx="8612400" cy="7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Dashboards Built using VPC Flow Logs Data</a:t>
            </a:r>
            <a:endParaRPr>
              <a:solidFill>
                <a:srgbClr val="FF7A00"/>
              </a:solidFill>
              <a:latin typeface="EB Garamond"/>
              <a:ea typeface="EB Garamond"/>
              <a:cs typeface="EB Garamond"/>
              <a:sym typeface="EB Garamon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39"/>
          <p:cNvSpPr txBox="1"/>
          <p:nvPr>
            <p:ph idx="1" type="subTitle"/>
          </p:nvPr>
        </p:nvSpPr>
        <p:spPr>
          <a:xfrm>
            <a:off x="154050" y="145200"/>
            <a:ext cx="8612400" cy="58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Interface Level Flow Logs</a:t>
            </a:r>
            <a:endParaRPr>
              <a:solidFill>
                <a:srgbClr val="FF7A00"/>
              </a:solidFill>
              <a:latin typeface="EB Garamond"/>
              <a:ea typeface="EB Garamond"/>
              <a:cs typeface="EB Garamond"/>
              <a:sym typeface="EB Garamond"/>
            </a:endParaRPr>
          </a:p>
        </p:txBody>
      </p:sp>
      <p:sp>
        <p:nvSpPr>
          <p:cNvPr id="1184" name="Google Shape;1184;p13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85" name="Google Shape;1185;p139"/>
          <p:cNvSpPr txBox="1"/>
          <p:nvPr/>
        </p:nvSpPr>
        <p:spPr>
          <a:xfrm>
            <a:off x="390275" y="809050"/>
            <a:ext cx="7984200" cy="867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VPC Flow Logs captures traffic at an interface level.</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Flow logs do not capture real-time log streams for your network interfaces.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186" name="Google Shape;1186;p139"/>
          <p:cNvPicPr preferRelativeResize="0"/>
          <p:nvPr/>
        </p:nvPicPr>
        <p:blipFill>
          <a:blip r:embed="rId3">
            <a:alphaModFix/>
          </a:blip>
          <a:stretch>
            <a:fillRect/>
          </a:stretch>
        </p:blipFill>
        <p:spPr>
          <a:xfrm>
            <a:off x="2530100" y="2117087"/>
            <a:ext cx="3704575" cy="25819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40"/>
          <p:cNvSpPr txBox="1"/>
          <p:nvPr>
            <p:ph idx="1" type="subTitle"/>
          </p:nvPr>
        </p:nvSpPr>
        <p:spPr>
          <a:xfrm>
            <a:off x="154050" y="145200"/>
            <a:ext cx="8612400" cy="6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High-Level Flow Logs Format</a:t>
            </a:r>
            <a:endParaRPr>
              <a:solidFill>
                <a:srgbClr val="FF7A00"/>
              </a:solidFill>
              <a:latin typeface="EB Garamond"/>
              <a:ea typeface="EB Garamond"/>
              <a:cs typeface="EB Garamond"/>
              <a:sym typeface="EB Garamond"/>
            </a:endParaRPr>
          </a:p>
        </p:txBody>
      </p:sp>
      <p:sp>
        <p:nvSpPr>
          <p:cNvPr id="1192" name="Google Shape;1192;p14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93" name="Google Shape;1193;p140"/>
          <p:cNvSpPr txBox="1"/>
          <p:nvPr/>
        </p:nvSpPr>
        <p:spPr>
          <a:xfrm>
            <a:off x="356675" y="717550"/>
            <a:ext cx="7527300" cy="3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666666"/>
                </a:solidFill>
              </a:rPr>
              <a:t>version</a:t>
            </a:r>
            <a:r>
              <a:rPr lang="en"/>
              <a:t>         -  The VPC Flow Logs Version</a:t>
            </a:r>
            <a:endParaRPr/>
          </a:p>
          <a:p>
            <a:pPr indent="0" lvl="0" marL="0" rtl="0" algn="l">
              <a:spcBef>
                <a:spcPts val="0"/>
              </a:spcBef>
              <a:spcAft>
                <a:spcPts val="0"/>
              </a:spcAft>
              <a:buNone/>
            </a:pPr>
            <a:r>
              <a:rPr lang="en">
                <a:solidFill>
                  <a:srgbClr val="666666"/>
                </a:solidFill>
              </a:rPr>
              <a:t>account-id</a:t>
            </a:r>
            <a:r>
              <a:rPr lang="en"/>
              <a:t>    -  AWS Account ID</a:t>
            </a:r>
            <a:endParaRPr/>
          </a:p>
          <a:p>
            <a:pPr indent="0" lvl="0" marL="0" rtl="0" algn="l">
              <a:spcBef>
                <a:spcPts val="0"/>
              </a:spcBef>
              <a:spcAft>
                <a:spcPts val="0"/>
              </a:spcAft>
              <a:buNone/>
            </a:pPr>
            <a:r>
              <a:rPr lang="en">
                <a:solidFill>
                  <a:srgbClr val="666666"/>
                </a:solidFill>
              </a:rPr>
              <a:t>interface-id</a:t>
            </a:r>
            <a:r>
              <a:rPr lang="en"/>
              <a:t>   -  The network interface id</a:t>
            </a:r>
            <a:endParaRPr/>
          </a:p>
          <a:p>
            <a:pPr indent="0" lvl="0" marL="0" rtl="0" algn="l">
              <a:spcBef>
                <a:spcPts val="0"/>
              </a:spcBef>
              <a:spcAft>
                <a:spcPts val="0"/>
              </a:spcAft>
              <a:buNone/>
            </a:pPr>
            <a:r>
              <a:rPr lang="en">
                <a:solidFill>
                  <a:srgbClr val="666666"/>
                </a:solidFill>
              </a:rPr>
              <a:t>srcaddr</a:t>
            </a:r>
            <a:r>
              <a:rPr lang="en"/>
              <a:t>        -  The source address</a:t>
            </a:r>
            <a:endParaRPr/>
          </a:p>
          <a:p>
            <a:pPr indent="0" lvl="0" marL="0" rtl="0" algn="l">
              <a:spcBef>
                <a:spcPts val="0"/>
              </a:spcBef>
              <a:spcAft>
                <a:spcPts val="0"/>
              </a:spcAft>
              <a:buNone/>
            </a:pPr>
            <a:r>
              <a:rPr lang="en">
                <a:solidFill>
                  <a:srgbClr val="666666"/>
                </a:solidFill>
              </a:rPr>
              <a:t>destaddr</a:t>
            </a:r>
            <a:r>
              <a:rPr lang="en"/>
              <a:t>       -  Destination Address</a:t>
            </a:r>
            <a:endParaRPr/>
          </a:p>
          <a:p>
            <a:pPr indent="0" lvl="0" marL="0" rtl="0" algn="l">
              <a:spcBef>
                <a:spcPts val="0"/>
              </a:spcBef>
              <a:spcAft>
                <a:spcPts val="0"/>
              </a:spcAft>
              <a:buNone/>
            </a:pPr>
            <a:r>
              <a:rPr lang="en">
                <a:solidFill>
                  <a:srgbClr val="666666"/>
                </a:solidFill>
              </a:rPr>
              <a:t>src port </a:t>
            </a:r>
            <a:r>
              <a:rPr lang="en"/>
              <a:t>        -  Source Port</a:t>
            </a:r>
            <a:endParaRPr/>
          </a:p>
          <a:p>
            <a:pPr indent="0" lvl="0" marL="0" rtl="0" algn="l">
              <a:spcBef>
                <a:spcPts val="0"/>
              </a:spcBef>
              <a:spcAft>
                <a:spcPts val="0"/>
              </a:spcAft>
              <a:buNone/>
            </a:pPr>
            <a:r>
              <a:rPr lang="en">
                <a:solidFill>
                  <a:srgbClr val="666666"/>
                </a:solidFill>
              </a:rPr>
              <a:t>dest port </a:t>
            </a:r>
            <a:r>
              <a:rPr lang="en"/>
              <a:t>      -  Destination Port</a:t>
            </a:r>
            <a:endParaRPr/>
          </a:p>
          <a:p>
            <a:pPr indent="0" lvl="0" marL="0" rtl="0" algn="l">
              <a:spcBef>
                <a:spcPts val="0"/>
              </a:spcBef>
              <a:spcAft>
                <a:spcPts val="0"/>
              </a:spcAft>
              <a:buNone/>
            </a:pPr>
            <a:r>
              <a:rPr lang="en">
                <a:solidFill>
                  <a:srgbClr val="666666"/>
                </a:solidFill>
              </a:rPr>
              <a:t>protocol </a:t>
            </a:r>
            <a:r>
              <a:rPr lang="en"/>
              <a:t>       -  The protocol number</a:t>
            </a:r>
            <a:endParaRPr/>
          </a:p>
          <a:p>
            <a:pPr indent="0" lvl="0" marL="0" rtl="0" algn="l">
              <a:spcBef>
                <a:spcPts val="0"/>
              </a:spcBef>
              <a:spcAft>
                <a:spcPts val="0"/>
              </a:spcAft>
              <a:buNone/>
            </a:pPr>
            <a:r>
              <a:rPr lang="en">
                <a:solidFill>
                  <a:srgbClr val="666666"/>
                </a:solidFill>
              </a:rPr>
              <a:t>packets</a:t>
            </a:r>
            <a:r>
              <a:rPr lang="en"/>
              <a:t>         -  Number of packets transferred </a:t>
            </a:r>
            <a:endParaRPr/>
          </a:p>
          <a:p>
            <a:pPr indent="0" lvl="0" marL="0" rtl="0" algn="l">
              <a:spcBef>
                <a:spcPts val="0"/>
              </a:spcBef>
              <a:spcAft>
                <a:spcPts val="0"/>
              </a:spcAft>
              <a:buNone/>
            </a:pPr>
            <a:r>
              <a:rPr lang="en">
                <a:solidFill>
                  <a:srgbClr val="666666"/>
                </a:solidFill>
              </a:rPr>
              <a:t>bytes</a:t>
            </a:r>
            <a:r>
              <a:rPr lang="en"/>
              <a:t>             -  Number of bytes transferred</a:t>
            </a:r>
            <a:endParaRPr/>
          </a:p>
          <a:p>
            <a:pPr indent="0" lvl="0" marL="0" rtl="0" algn="l">
              <a:spcBef>
                <a:spcPts val="0"/>
              </a:spcBef>
              <a:spcAft>
                <a:spcPts val="0"/>
              </a:spcAft>
              <a:buNone/>
            </a:pPr>
            <a:r>
              <a:rPr lang="en">
                <a:solidFill>
                  <a:srgbClr val="666666"/>
                </a:solidFill>
              </a:rPr>
              <a:t>start</a:t>
            </a:r>
            <a:r>
              <a:rPr lang="en"/>
              <a:t>               -  Start time in unix seconds </a:t>
            </a:r>
            <a:endParaRPr/>
          </a:p>
          <a:p>
            <a:pPr indent="0" lvl="0" marL="0" rtl="0" algn="l">
              <a:spcBef>
                <a:spcPts val="0"/>
              </a:spcBef>
              <a:spcAft>
                <a:spcPts val="0"/>
              </a:spcAft>
              <a:buNone/>
            </a:pPr>
            <a:r>
              <a:rPr lang="en">
                <a:solidFill>
                  <a:srgbClr val="666666"/>
                </a:solidFill>
              </a:rPr>
              <a:t>end </a:t>
            </a:r>
            <a:r>
              <a:rPr lang="en"/>
              <a:t>               -  End time in unix seconds</a:t>
            </a:r>
            <a:endParaRPr/>
          </a:p>
          <a:p>
            <a:pPr indent="0" lvl="0" marL="0" rtl="0" algn="l">
              <a:spcBef>
                <a:spcPts val="0"/>
              </a:spcBef>
              <a:spcAft>
                <a:spcPts val="0"/>
              </a:spcAft>
              <a:buNone/>
            </a:pPr>
            <a:r>
              <a:rPr lang="en">
                <a:solidFill>
                  <a:srgbClr val="666666"/>
                </a:solidFill>
              </a:rPr>
              <a:t>action</a:t>
            </a:r>
            <a:r>
              <a:rPr lang="en"/>
              <a:t>            -  ACCEPT or REJECT</a:t>
            </a:r>
            <a:endParaRPr/>
          </a:p>
          <a:p>
            <a:pPr indent="0" lvl="0" marL="0" rtl="0" algn="l">
              <a:spcBef>
                <a:spcPts val="0"/>
              </a:spcBef>
              <a:spcAft>
                <a:spcPts val="0"/>
              </a:spcAft>
              <a:buNone/>
            </a:pPr>
            <a:r>
              <a:rPr lang="en">
                <a:solidFill>
                  <a:srgbClr val="666666"/>
                </a:solidFill>
              </a:rPr>
              <a:t>log status</a:t>
            </a:r>
            <a:r>
              <a:rPr lang="en"/>
              <a:t>      -  Logging status of flow log</a:t>
            </a:r>
            <a:endParaRPr/>
          </a:p>
          <a:p>
            <a:pPr indent="0" lvl="0" marL="0" rtl="0" algn="l">
              <a:spcBef>
                <a:spcPts val="0"/>
              </a:spcBef>
              <a:spcAft>
                <a:spcPts val="0"/>
              </a:spcAft>
              <a:buNone/>
            </a:pPr>
            <a:r>
              <a:t/>
            </a:r>
            <a:endParaRPr/>
          </a:p>
        </p:txBody>
      </p:sp>
      <p:sp>
        <p:nvSpPr>
          <p:cNvPr id="1194" name="Google Shape;1194;p140"/>
          <p:cNvSpPr txBox="1"/>
          <p:nvPr/>
        </p:nvSpPr>
        <p:spPr>
          <a:xfrm>
            <a:off x="62850" y="4051400"/>
            <a:ext cx="9249600" cy="82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761D"/>
                </a:solidFill>
              </a:rPr>
              <a:t>2 7742829482 eni-4d788e3d 115.73.149.218 10.0.5.157 12053 23 6 2 88 1485439809 1485440090 REJECT OK</a:t>
            </a:r>
            <a:endParaRPr b="1">
              <a:solidFill>
                <a:srgbClr val="38761D"/>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1"/>
          <p:cNvSpPr txBox="1"/>
          <p:nvPr>
            <p:ph idx="1" type="subTitle"/>
          </p:nvPr>
        </p:nvSpPr>
        <p:spPr>
          <a:xfrm>
            <a:off x="154050" y="1452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Type of Traffic Not Logged</a:t>
            </a:r>
            <a:endParaRPr>
              <a:solidFill>
                <a:srgbClr val="FF7A00"/>
              </a:solidFill>
              <a:latin typeface="EB Garamond"/>
              <a:ea typeface="EB Garamond"/>
              <a:cs typeface="EB Garamond"/>
              <a:sym typeface="EB Garamond"/>
            </a:endParaRPr>
          </a:p>
        </p:txBody>
      </p:sp>
      <p:sp>
        <p:nvSpPr>
          <p:cNvPr id="1200" name="Google Shape;1200;p14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01" name="Google Shape;1201;p141"/>
          <p:cNvSpPr txBox="1"/>
          <p:nvPr/>
        </p:nvSpPr>
        <p:spPr>
          <a:xfrm>
            <a:off x="293550" y="8574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Flow logs do not capture all IP traffic. Some of these include: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Traffic generated by instances when they contact the Amazon DNS server. If you use your own DNS server, then all traffic to that DNS server is logged.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Traffic generated by a Windows instance for Amazon Windows license activation.</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Traffic to and from 169.254.169.254 for instance metadata.</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DHCP traffic.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2"/>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Security Hub</a:t>
            </a:r>
            <a:endParaRPr sz="3600">
              <a:solidFill>
                <a:srgbClr val="666666"/>
              </a:solidFill>
              <a:latin typeface="EB Garamond"/>
              <a:ea typeface="EB Garamond"/>
              <a:cs typeface="EB Garamond"/>
              <a:sym typeface="EB Garamond"/>
            </a:endParaRPr>
          </a:p>
        </p:txBody>
      </p:sp>
      <p:sp>
        <p:nvSpPr>
          <p:cNvPr id="1207" name="Google Shape;1207;p14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Centralized Security Hub</a:t>
            </a:r>
            <a:endParaRPr>
              <a:solidFill>
                <a:srgbClr val="FF7A00"/>
              </a:solidFill>
              <a:latin typeface="EB Garamond"/>
              <a:ea typeface="EB Garamond"/>
              <a:cs typeface="EB Garamond"/>
              <a:sym typeface="EB Garamond"/>
            </a:endParaRPr>
          </a:p>
        </p:txBody>
      </p:sp>
      <p:cxnSp>
        <p:nvCxnSpPr>
          <p:cNvPr id="1208" name="Google Shape;1208;p14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09" name="Google Shape;1209;p14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43"/>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Security Hub</a:t>
            </a:r>
            <a:endParaRPr>
              <a:solidFill>
                <a:srgbClr val="FF7A00"/>
              </a:solidFill>
              <a:latin typeface="EB Garamond"/>
              <a:ea typeface="EB Garamond"/>
              <a:cs typeface="EB Garamond"/>
              <a:sym typeface="EB Garamond"/>
            </a:endParaRPr>
          </a:p>
        </p:txBody>
      </p:sp>
      <p:sp>
        <p:nvSpPr>
          <p:cNvPr id="1215" name="Google Shape;1215;p14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16" name="Google Shape;1216;p143"/>
          <p:cNvSpPr txBox="1"/>
          <p:nvPr/>
        </p:nvSpPr>
        <p:spPr>
          <a:xfrm>
            <a:off x="37747" y="1663084"/>
            <a:ext cx="8297700" cy="19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217" name="Google Shape;1217;p143"/>
          <p:cNvSpPr txBox="1"/>
          <p:nvPr/>
        </p:nvSpPr>
        <p:spPr>
          <a:xfrm>
            <a:off x="404675" y="898125"/>
            <a:ext cx="82296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Security Hub gives you a comprehensive view of your high-priority security alerts and compliance status across AWS accounts.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218" name="Google Shape;1218;p143"/>
          <p:cNvSpPr/>
          <p:nvPr/>
        </p:nvSpPr>
        <p:spPr>
          <a:xfrm>
            <a:off x="350447" y="2144084"/>
            <a:ext cx="1900500" cy="5328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Guard Duty</a:t>
            </a:r>
            <a:endParaRPr/>
          </a:p>
        </p:txBody>
      </p:sp>
      <p:sp>
        <p:nvSpPr>
          <p:cNvPr id="1219" name="Google Shape;1219;p143"/>
          <p:cNvSpPr/>
          <p:nvPr/>
        </p:nvSpPr>
        <p:spPr>
          <a:xfrm>
            <a:off x="350447" y="3037384"/>
            <a:ext cx="1900500" cy="5328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Inspector</a:t>
            </a:r>
            <a:endParaRPr/>
          </a:p>
        </p:txBody>
      </p:sp>
      <p:sp>
        <p:nvSpPr>
          <p:cNvPr id="1220" name="Google Shape;1220;p143"/>
          <p:cNvSpPr/>
          <p:nvPr/>
        </p:nvSpPr>
        <p:spPr>
          <a:xfrm>
            <a:off x="350447" y="3930684"/>
            <a:ext cx="1900500" cy="5328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Macie</a:t>
            </a:r>
            <a:endParaRPr/>
          </a:p>
        </p:txBody>
      </p:sp>
      <p:sp>
        <p:nvSpPr>
          <p:cNvPr id="1221" name="Google Shape;1221;p143"/>
          <p:cNvSpPr/>
          <p:nvPr/>
        </p:nvSpPr>
        <p:spPr>
          <a:xfrm>
            <a:off x="3936947" y="2438884"/>
            <a:ext cx="1847100" cy="1729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Security Hub</a:t>
            </a:r>
            <a:endParaRPr/>
          </a:p>
        </p:txBody>
      </p:sp>
      <p:cxnSp>
        <p:nvCxnSpPr>
          <p:cNvPr id="1222" name="Google Shape;1222;p143"/>
          <p:cNvCxnSpPr>
            <a:stCxn id="1218" idx="3"/>
            <a:endCxn id="1221" idx="1"/>
          </p:cNvCxnSpPr>
          <p:nvPr/>
        </p:nvCxnSpPr>
        <p:spPr>
          <a:xfrm>
            <a:off x="2250947" y="2410484"/>
            <a:ext cx="1686000" cy="893400"/>
          </a:xfrm>
          <a:prstGeom prst="straightConnector1">
            <a:avLst/>
          </a:prstGeom>
          <a:noFill/>
          <a:ln cap="flat" cmpd="sng" w="9525">
            <a:solidFill>
              <a:schemeClr val="dk2"/>
            </a:solidFill>
            <a:prstDash val="solid"/>
            <a:round/>
            <a:headEnd len="med" w="med" type="none"/>
            <a:tailEnd len="med" w="med" type="stealth"/>
          </a:ln>
        </p:spPr>
      </p:cxnSp>
      <p:cxnSp>
        <p:nvCxnSpPr>
          <p:cNvPr id="1223" name="Google Shape;1223;p143"/>
          <p:cNvCxnSpPr>
            <a:endCxn id="1221" idx="1"/>
          </p:cNvCxnSpPr>
          <p:nvPr/>
        </p:nvCxnSpPr>
        <p:spPr>
          <a:xfrm flipH="1" rot="10800000">
            <a:off x="2250947" y="3303784"/>
            <a:ext cx="1686000" cy="893400"/>
          </a:xfrm>
          <a:prstGeom prst="straightConnector1">
            <a:avLst/>
          </a:prstGeom>
          <a:noFill/>
          <a:ln cap="flat" cmpd="sng" w="9525">
            <a:solidFill>
              <a:schemeClr val="dk2"/>
            </a:solidFill>
            <a:prstDash val="solid"/>
            <a:round/>
            <a:headEnd len="med" w="med" type="none"/>
            <a:tailEnd len="med" w="med" type="stealth"/>
          </a:ln>
        </p:spPr>
      </p:cxnSp>
      <p:cxnSp>
        <p:nvCxnSpPr>
          <p:cNvPr id="1224" name="Google Shape;1224;p143"/>
          <p:cNvCxnSpPr>
            <a:stCxn id="1219" idx="3"/>
            <a:endCxn id="1221" idx="1"/>
          </p:cNvCxnSpPr>
          <p:nvPr/>
        </p:nvCxnSpPr>
        <p:spPr>
          <a:xfrm>
            <a:off x="2250947" y="3303784"/>
            <a:ext cx="1686000" cy="0"/>
          </a:xfrm>
          <a:prstGeom prst="straightConnector1">
            <a:avLst/>
          </a:prstGeom>
          <a:noFill/>
          <a:ln cap="flat" cmpd="sng" w="9525">
            <a:solidFill>
              <a:schemeClr val="dk2"/>
            </a:solidFill>
            <a:prstDash val="solid"/>
            <a:round/>
            <a:headEnd len="med" w="med" type="none"/>
            <a:tailEnd len="med" w="med" type="stealth"/>
          </a:ln>
        </p:spPr>
      </p:cxnSp>
      <p:pic>
        <p:nvPicPr>
          <p:cNvPr id="1225" name="Google Shape;1225;p143"/>
          <p:cNvPicPr preferRelativeResize="0"/>
          <p:nvPr/>
        </p:nvPicPr>
        <p:blipFill>
          <a:blip r:embed="rId3">
            <a:alphaModFix/>
          </a:blip>
          <a:stretch>
            <a:fillRect/>
          </a:stretch>
        </p:blipFill>
        <p:spPr>
          <a:xfrm>
            <a:off x="6736699" y="2626649"/>
            <a:ext cx="2196102" cy="1354263"/>
          </a:xfrm>
          <a:prstGeom prst="rect">
            <a:avLst/>
          </a:prstGeom>
          <a:noFill/>
          <a:ln>
            <a:noFill/>
          </a:ln>
        </p:spPr>
      </p:pic>
      <p:cxnSp>
        <p:nvCxnSpPr>
          <p:cNvPr id="1226" name="Google Shape;1226;p143"/>
          <p:cNvCxnSpPr>
            <a:stCxn id="1221" idx="3"/>
            <a:endCxn id="1225" idx="1"/>
          </p:cNvCxnSpPr>
          <p:nvPr/>
        </p:nvCxnSpPr>
        <p:spPr>
          <a:xfrm>
            <a:off x="5784047" y="3303784"/>
            <a:ext cx="9528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Classification of Shared Responsibility Model</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91" name="Google Shape;191;p3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2" name="Google Shape;192;p36"/>
          <p:cNvSpPr txBox="1"/>
          <p:nvPr/>
        </p:nvSpPr>
        <p:spPr>
          <a:xfrm>
            <a:off x="269350" y="915950"/>
            <a:ext cx="79842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has more than 140+ services available. Each of them are classified into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Infrastructure Services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Container Services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Abstract Services</a:t>
            </a:r>
            <a:endParaRPr sz="1800">
              <a:solidFill>
                <a:srgbClr val="666666"/>
              </a:solidFill>
              <a:latin typeface="EB Garamond"/>
              <a:ea typeface="EB Garamond"/>
              <a:cs typeface="EB Garamond"/>
              <a:sym typeface="EB Garamond"/>
            </a:endParaRPr>
          </a:p>
        </p:txBody>
      </p:sp>
      <p:pic>
        <p:nvPicPr>
          <p:cNvPr descr="Non-Service_Specific_copy_Traditional_Server-128.png" id="193" name="Google Shape;193;p36"/>
          <p:cNvPicPr preferRelativeResize="0"/>
          <p:nvPr/>
        </p:nvPicPr>
        <p:blipFill>
          <a:blip r:embed="rId3">
            <a:alphaModFix/>
          </a:blip>
          <a:stretch>
            <a:fillRect/>
          </a:stretch>
        </p:blipFill>
        <p:spPr>
          <a:xfrm>
            <a:off x="686050" y="2730800"/>
            <a:ext cx="1219200" cy="1219200"/>
          </a:xfrm>
          <a:prstGeom prst="rect">
            <a:avLst/>
          </a:prstGeom>
          <a:noFill/>
          <a:ln>
            <a:noFill/>
          </a:ln>
        </p:spPr>
      </p:pic>
      <p:pic>
        <p:nvPicPr>
          <p:cNvPr descr="Database_copy_Amazon_RDS-128.png" id="194" name="Google Shape;194;p36"/>
          <p:cNvPicPr preferRelativeResize="0"/>
          <p:nvPr/>
        </p:nvPicPr>
        <p:blipFill>
          <a:blip r:embed="rId4">
            <a:alphaModFix/>
          </a:blip>
          <a:stretch>
            <a:fillRect/>
          </a:stretch>
        </p:blipFill>
        <p:spPr>
          <a:xfrm>
            <a:off x="3884744" y="2916095"/>
            <a:ext cx="871225" cy="871225"/>
          </a:xfrm>
          <a:prstGeom prst="rect">
            <a:avLst/>
          </a:prstGeom>
          <a:noFill/>
          <a:ln>
            <a:noFill/>
          </a:ln>
        </p:spPr>
      </p:pic>
      <p:pic>
        <p:nvPicPr>
          <p:cNvPr descr="Storage__Content_Delivery_Amazon_S3_Bucket-128.png" id="195" name="Google Shape;195;p36"/>
          <p:cNvPicPr preferRelativeResize="0"/>
          <p:nvPr/>
        </p:nvPicPr>
        <p:blipFill>
          <a:blip r:embed="rId5">
            <a:alphaModFix/>
          </a:blip>
          <a:stretch>
            <a:fillRect/>
          </a:stretch>
        </p:blipFill>
        <p:spPr>
          <a:xfrm>
            <a:off x="6769000" y="2730800"/>
            <a:ext cx="1219200" cy="1219200"/>
          </a:xfrm>
          <a:prstGeom prst="rect">
            <a:avLst/>
          </a:prstGeom>
          <a:noFill/>
          <a:ln>
            <a:noFill/>
          </a:ln>
        </p:spPr>
      </p:pic>
      <p:sp>
        <p:nvSpPr>
          <p:cNvPr id="196" name="Google Shape;196;p36"/>
          <p:cNvSpPr txBox="1"/>
          <p:nvPr/>
        </p:nvSpPr>
        <p:spPr>
          <a:xfrm>
            <a:off x="269350" y="3710825"/>
            <a:ext cx="8563200" cy="716400"/>
          </a:xfrm>
          <a:prstGeom prst="rect">
            <a:avLst/>
          </a:prstGeom>
          <a:noFill/>
          <a:ln cap="flat" cmpd="sng" w="952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1800">
                <a:solidFill>
                  <a:srgbClr val="38761D"/>
                </a:solidFill>
                <a:latin typeface="EB Garamond"/>
                <a:ea typeface="EB Garamond"/>
                <a:cs typeface="EB Garamond"/>
                <a:sym typeface="EB Garamond"/>
              </a:rPr>
              <a:t>    Infrastructure                                      Container                                       Abstract</a:t>
            </a:r>
            <a:endParaRPr b="1" sz="1800">
              <a:solidFill>
                <a:srgbClr val="38761D"/>
              </a:solidFill>
              <a:latin typeface="EB Garamond"/>
              <a:ea typeface="EB Garamond"/>
              <a:cs typeface="EB Garamond"/>
              <a:sym typeface="EB Garamon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44"/>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Supported Compliance Standard</a:t>
            </a:r>
            <a:endParaRPr>
              <a:solidFill>
                <a:srgbClr val="FF7A00"/>
              </a:solidFill>
              <a:latin typeface="EB Garamond"/>
              <a:ea typeface="EB Garamond"/>
              <a:cs typeface="EB Garamond"/>
              <a:sym typeface="EB Garamond"/>
            </a:endParaRPr>
          </a:p>
        </p:txBody>
      </p:sp>
      <p:sp>
        <p:nvSpPr>
          <p:cNvPr id="1232" name="Google Shape;1232;p14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33" name="Google Shape;1233;p144"/>
          <p:cNvSpPr txBox="1"/>
          <p:nvPr/>
        </p:nvSpPr>
        <p:spPr>
          <a:xfrm>
            <a:off x="370625" y="1738250"/>
            <a:ext cx="8297700" cy="19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234" name="Google Shape;1234;p144"/>
          <p:cNvSpPr txBox="1"/>
          <p:nvPr/>
        </p:nvSpPr>
        <p:spPr>
          <a:xfrm>
            <a:off x="404675" y="8981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Security Hub also has ability to generate its own findings by running automated and continuous checks against the rules in a set of supported security standards.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Following Standards are supported: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CIS AWS Foundation</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PCI DSS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235" name="Google Shape;1235;p144"/>
          <p:cNvPicPr preferRelativeResize="0"/>
          <p:nvPr/>
        </p:nvPicPr>
        <p:blipFill>
          <a:blip r:embed="rId3">
            <a:alphaModFix/>
          </a:blip>
          <a:stretch>
            <a:fillRect/>
          </a:stretch>
        </p:blipFill>
        <p:spPr>
          <a:xfrm>
            <a:off x="3025406" y="2849362"/>
            <a:ext cx="2773393" cy="16092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4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AWS Systems Manager</a:t>
            </a:r>
            <a:endParaRPr sz="3600">
              <a:solidFill>
                <a:srgbClr val="666666"/>
              </a:solidFill>
              <a:latin typeface="EB Garamond"/>
              <a:ea typeface="EB Garamond"/>
              <a:cs typeface="EB Garamond"/>
              <a:sym typeface="EB Garamond"/>
            </a:endParaRPr>
          </a:p>
        </p:txBody>
      </p:sp>
      <p:sp>
        <p:nvSpPr>
          <p:cNvPr id="1241" name="Google Shape;1241;p14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Interesting Set of Services</a:t>
            </a:r>
            <a:endParaRPr>
              <a:solidFill>
                <a:srgbClr val="FF7A00"/>
              </a:solidFill>
              <a:latin typeface="EB Garamond"/>
              <a:ea typeface="EB Garamond"/>
              <a:cs typeface="EB Garamond"/>
              <a:sym typeface="EB Garamond"/>
            </a:endParaRPr>
          </a:p>
        </p:txBody>
      </p:sp>
      <p:cxnSp>
        <p:nvCxnSpPr>
          <p:cNvPr id="1242" name="Google Shape;1242;p14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43" name="Google Shape;1243;p14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46"/>
          <p:cNvSpPr txBox="1"/>
          <p:nvPr>
            <p:ph idx="1" type="subTitle"/>
          </p:nvPr>
        </p:nvSpPr>
        <p:spPr>
          <a:xfrm>
            <a:off x="154050" y="179950"/>
            <a:ext cx="86124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Systems Manager</a:t>
            </a:r>
            <a:endParaRPr>
              <a:solidFill>
                <a:srgbClr val="FF7A00"/>
              </a:solidFill>
              <a:latin typeface="EB Garamond"/>
              <a:ea typeface="EB Garamond"/>
              <a:cs typeface="EB Garamond"/>
              <a:sym typeface="EB Garamond"/>
            </a:endParaRPr>
          </a:p>
        </p:txBody>
      </p:sp>
      <p:sp>
        <p:nvSpPr>
          <p:cNvPr id="1249" name="Google Shape;1249;p14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50" name="Google Shape;1250;p146"/>
          <p:cNvSpPr txBox="1"/>
          <p:nvPr/>
        </p:nvSpPr>
        <p:spPr>
          <a:xfrm>
            <a:off x="154050" y="1044887"/>
            <a:ext cx="8297700" cy="16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Systems Manager is a group of services which allows customers to have a better visibility and control of the infrastructure.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
        <p:nvSpPr>
          <p:cNvPr id="1251" name="Google Shape;1251;p146"/>
          <p:cNvSpPr/>
          <p:nvPr/>
        </p:nvSpPr>
        <p:spPr>
          <a:xfrm>
            <a:off x="829861" y="2435418"/>
            <a:ext cx="2316900" cy="16254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Systems Manager</a:t>
            </a:r>
            <a:endParaRPr/>
          </a:p>
        </p:txBody>
      </p:sp>
      <p:sp>
        <p:nvSpPr>
          <p:cNvPr id="1252" name="Google Shape;1252;p146"/>
          <p:cNvSpPr/>
          <p:nvPr/>
        </p:nvSpPr>
        <p:spPr>
          <a:xfrm>
            <a:off x="4780150" y="2077350"/>
            <a:ext cx="2316900" cy="4638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Run Command</a:t>
            </a:r>
            <a:endParaRPr/>
          </a:p>
        </p:txBody>
      </p:sp>
      <p:sp>
        <p:nvSpPr>
          <p:cNvPr id="1253" name="Google Shape;1253;p146"/>
          <p:cNvSpPr/>
          <p:nvPr/>
        </p:nvSpPr>
        <p:spPr>
          <a:xfrm>
            <a:off x="4780162" y="2733943"/>
            <a:ext cx="2316900" cy="463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Parameter Store</a:t>
            </a:r>
            <a:endParaRPr/>
          </a:p>
        </p:txBody>
      </p:sp>
      <p:sp>
        <p:nvSpPr>
          <p:cNvPr id="1254" name="Google Shape;1254;p146"/>
          <p:cNvSpPr/>
          <p:nvPr/>
        </p:nvSpPr>
        <p:spPr>
          <a:xfrm>
            <a:off x="4780162" y="3390556"/>
            <a:ext cx="2316900" cy="4638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Sessions Manager  </a:t>
            </a:r>
            <a:endParaRPr/>
          </a:p>
        </p:txBody>
      </p:sp>
      <p:sp>
        <p:nvSpPr>
          <p:cNvPr id="1255" name="Google Shape;1255;p146"/>
          <p:cNvSpPr/>
          <p:nvPr/>
        </p:nvSpPr>
        <p:spPr>
          <a:xfrm>
            <a:off x="4780162" y="4060818"/>
            <a:ext cx="2316900" cy="4638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Patch Manager</a:t>
            </a:r>
            <a:endParaRPr/>
          </a:p>
        </p:txBody>
      </p:sp>
      <p:cxnSp>
        <p:nvCxnSpPr>
          <p:cNvPr id="1256" name="Google Shape;1256;p146"/>
          <p:cNvCxnSpPr>
            <a:stCxn id="1251" idx="6"/>
            <a:endCxn id="1252" idx="1"/>
          </p:cNvCxnSpPr>
          <p:nvPr/>
        </p:nvCxnSpPr>
        <p:spPr>
          <a:xfrm flipH="1" rot="10800000">
            <a:off x="3146762" y="2309118"/>
            <a:ext cx="1633500" cy="939000"/>
          </a:xfrm>
          <a:prstGeom prst="straightConnector1">
            <a:avLst/>
          </a:prstGeom>
          <a:noFill/>
          <a:ln cap="flat" cmpd="sng" w="9525">
            <a:solidFill>
              <a:schemeClr val="dk2"/>
            </a:solidFill>
            <a:prstDash val="solid"/>
            <a:round/>
            <a:headEnd len="med" w="med" type="none"/>
            <a:tailEnd len="med" w="med" type="stealth"/>
          </a:ln>
        </p:spPr>
      </p:cxnSp>
      <p:cxnSp>
        <p:nvCxnSpPr>
          <p:cNvPr id="1257" name="Google Shape;1257;p146"/>
          <p:cNvCxnSpPr>
            <a:stCxn id="1251" idx="6"/>
            <a:endCxn id="1253" idx="1"/>
          </p:cNvCxnSpPr>
          <p:nvPr/>
        </p:nvCxnSpPr>
        <p:spPr>
          <a:xfrm flipH="1" rot="10800000">
            <a:off x="3146762" y="2965818"/>
            <a:ext cx="1633500" cy="282300"/>
          </a:xfrm>
          <a:prstGeom prst="straightConnector1">
            <a:avLst/>
          </a:prstGeom>
          <a:noFill/>
          <a:ln cap="flat" cmpd="sng" w="9525">
            <a:solidFill>
              <a:schemeClr val="dk2"/>
            </a:solidFill>
            <a:prstDash val="solid"/>
            <a:round/>
            <a:headEnd len="med" w="med" type="none"/>
            <a:tailEnd len="med" w="med" type="stealth"/>
          </a:ln>
        </p:spPr>
      </p:cxnSp>
      <p:cxnSp>
        <p:nvCxnSpPr>
          <p:cNvPr id="1258" name="Google Shape;1258;p146"/>
          <p:cNvCxnSpPr>
            <a:stCxn id="1251" idx="6"/>
            <a:endCxn id="1254" idx="1"/>
          </p:cNvCxnSpPr>
          <p:nvPr/>
        </p:nvCxnSpPr>
        <p:spPr>
          <a:xfrm>
            <a:off x="3146762" y="3248118"/>
            <a:ext cx="1633500" cy="374400"/>
          </a:xfrm>
          <a:prstGeom prst="straightConnector1">
            <a:avLst/>
          </a:prstGeom>
          <a:noFill/>
          <a:ln cap="flat" cmpd="sng" w="9525">
            <a:solidFill>
              <a:schemeClr val="dk2"/>
            </a:solidFill>
            <a:prstDash val="solid"/>
            <a:round/>
            <a:headEnd len="med" w="med" type="none"/>
            <a:tailEnd len="med" w="med" type="stealth"/>
          </a:ln>
        </p:spPr>
      </p:cxnSp>
      <p:cxnSp>
        <p:nvCxnSpPr>
          <p:cNvPr id="1259" name="Google Shape;1259;p146"/>
          <p:cNvCxnSpPr>
            <a:stCxn id="1251" idx="6"/>
            <a:endCxn id="1255" idx="1"/>
          </p:cNvCxnSpPr>
          <p:nvPr/>
        </p:nvCxnSpPr>
        <p:spPr>
          <a:xfrm>
            <a:off x="3146762" y="3248118"/>
            <a:ext cx="1633500" cy="10446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47"/>
          <p:cNvSpPr txBox="1"/>
          <p:nvPr>
            <p:ph idx="1" type="subTitle"/>
          </p:nvPr>
        </p:nvSpPr>
        <p:spPr>
          <a:xfrm>
            <a:off x="154050" y="179950"/>
            <a:ext cx="86124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High Level Overview</a:t>
            </a:r>
            <a:endParaRPr>
              <a:solidFill>
                <a:srgbClr val="FF7A00"/>
              </a:solidFill>
              <a:latin typeface="EB Garamond"/>
              <a:ea typeface="EB Garamond"/>
              <a:cs typeface="EB Garamond"/>
              <a:sym typeface="EB Garamond"/>
            </a:endParaRPr>
          </a:p>
        </p:txBody>
      </p:sp>
      <p:sp>
        <p:nvSpPr>
          <p:cNvPr id="1265" name="Google Shape;1265;p14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66" name="Google Shape;1266;p147"/>
          <p:cNvSpPr txBox="1"/>
          <p:nvPr/>
        </p:nvSpPr>
        <p:spPr>
          <a:xfrm>
            <a:off x="242400" y="879575"/>
            <a:ext cx="8612400" cy="16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id="1267" name="Google Shape;1267;p147"/>
          <p:cNvPicPr preferRelativeResize="0"/>
          <p:nvPr/>
        </p:nvPicPr>
        <p:blipFill>
          <a:blip r:embed="rId3">
            <a:alphaModFix/>
          </a:blip>
          <a:stretch>
            <a:fillRect/>
          </a:stretch>
        </p:blipFill>
        <p:spPr>
          <a:xfrm>
            <a:off x="1730925" y="2345987"/>
            <a:ext cx="4791075" cy="18954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48"/>
          <p:cNvSpPr txBox="1"/>
          <p:nvPr>
            <p:ph type="ctrTitle"/>
          </p:nvPr>
        </p:nvSpPr>
        <p:spPr>
          <a:xfrm>
            <a:off x="322800" y="1573300"/>
            <a:ext cx="83115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Systems Manager - Parameter Store</a:t>
            </a:r>
            <a:endParaRPr sz="4800">
              <a:solidFill>
                <a:srgbClr val="666666"/>
              </a:solidFill>
              <a:latin typeface="EB Garamond"/>
              <a:ea typeface="EB Garamond"/>
              <a:cs typeface="EB Garamond"/>
              <a:sym typeface="EB Garamond"/>
            </a:endParaRPr>
          </a:p>
        </p:txBody>
      </p:sp>
      <p:sp>
        <p:nvSpPr>
          <p:cNvPr id="1273" name="Google Shape;1273;p148"/>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Not hardcoding the secrets</a:t>
            </a:r>
            <a:endParaRPr>
              <a:solidFill>
                <a:srgbClr val="FF7A00"/>
              </a:solidFill>
              <a:latin typeface="EB Garamond"/>
              <a:ea typeface="EB Garamond"/>
              <a:cs typeface="EB Garamond"/>
              <a:sym typeface="EB Garamond"/>
            </a:endParaRPr>
          </a:p>
        </p:txBody>
      </p:sp>
      <p:cxnSp>
        <p:nvCxnSpPr>
          <p:cNvPr id="1274" name="Google Shape;1274;p148"/>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75" name="Google Shape;1275;p148"/>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49"/>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Getting the basics right</a:t>
            </a:r>
            <a:endParaRPr sz="2800">
              <a:solidFill>
                <a:srgbClr val="FF7A00"/>
              </a:solidFill>
              <a:latin typeface="EB Garamond"/>
              <a:ea typeface="EB Garamond"/>
              <a:cs typeface="EB Garamond"/>
              <a:sym typeface="EB Garamond"/>
            </a:endParaRPr>
          </a:p>
        </p:txBody>
      </p:sp>
      <p:sp>
        <p:nvSpPr>
          <p:cNvPr id="1281" name="Google Shape;1281;p14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82" name="Google Shape;1282;p149"/>
          <p:cNvSpPr txBox="1"/>
          <p:nvPr/>
        </p:nvSpPr>
        <p:spPr>
          <a:xfrm>
            <a:off x="274150" y="803100"/>
            <a:ext cx="84315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AWS Systems Manager Parameter Store</a:t>
            </a:r>
            <a:r>
              <a:rPr lang="en" sz="1800">
                <a:solidFill>
                  <a:srgbClr val="666666"/>
                </a:solidFill>
                <a:latin typeface="EB Garamond"/>
                <a:ea typeface="EB Garamond"/>
                <a:cs typeface="EB Garamond"/>
                <a:sym typeface="EB Garamond"/>
              </a:rPr>
              <a:t> provides centralized store to manage the configuration data, whether it is a plain-text data like database strings or even secrets such as passwords.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283" name="Google Shape;1283;p149"/>
          <p:cNvPicPr preferRelativeResize="0"/>
          <p:nvPr/>
        </p:nvPicPr>
        <p:blipFill>
          <a:blip r:embed="rId3">
            <a:alphaModFix/>
          </a:blip>
          <a:stretch>
            <a:fillRect/>
          </a:stretch>
        </p:blipFill>
        <p:spPr>
          <a:xfrm>
            <a:off x="1478375" y="2164463"/>
            <a:ext cx="5643073" cy="20217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50"/>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Virtual Private Network</a:t>
            </a:r>
            <a:endParaRPr sz="3600">
              <a:solidFill>
                <a:srgbClr val="666666"/>
              </a:solidFill>
              <a:latin typeface="EB Garamond"/>
              <a:ea typeface="EB Garamond"/>
              <a:cs typeface="EB Garamond"/>
              <a:sym typeface="EB Garamond"/>
            </a:endParaRPr>
          </a:p>
        </p:txBody>
      </p:sp>
      <p:sp>
        <p:nvSpPr>
          <p:cNvPr id="1289" name="Google Shape;1289;p15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Route</a:t>
            </a:r>
            <a:endParaRPr>
              <a:solidFill>
                <a:srgbClr val="FF7A00"/>
              </a:solidFill>
              <a:latin typeface="EB Garamond"/>
              <a:ea typeface="EB Garamond"/>
              <a:cs typeface="EB Garamond"/>
              <a:sym typeface="EB Garamond"/>
            </a:endParaRPr>
          </a:p>
        </p:txBody>
      </p:sp>
      <p:cxnSp>
        <p:nvCxnSpPr>
          <p:cNvPr id="1290" name="Google Shape;1290;p15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91" name="Google Shape;1291;p15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1"/>
          <p:cNvSpPr txBox="1"/>
          <p:nvPr>
            <p:ph idx="1" type="subTitle"/>
          </p:nvPr>
        </p:nvSpPr>
        <p:spPr>
          <a:xfrm>
            <a:off x="154050" y="1452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VPN</a:t>
            </a:r>
            <a:endParaRPr>
              <a:solidFill>
                <a:srgbClr val="FF7A00"/>
              </a:solidFill>
              <a:latin typeface="EB Garamond"/>
              <a:ea typeface="EB Garamond"/>
              <a:cs typeface="EB Garamond"/>
              <a:sym typeface="EB Garamond"/>
            </a:endParaRPr>
          </a:p>
        </p:txBody>
      </p:sp>
      <p:sp>
        <p:nvSpPr>
          <p:cNvPr id="1297" name="Google Shape;1297;p15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98" name="Google Shape;1298;p151"/>
          <p:cNvSpPr txBox="1"/>
          <p:nvPr/>
        </p:nvSpPr>
        <p:spPr>
          <a:xfrm>
            <a:off x="279050" y="690700"/>
            <a:ext cx="7984200" cy="10284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VPN enables you to route traffic from yourself towards destination through itself.</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Something similar to Proxy.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partial_01.png" id="1299" name="Google Shape;1299;p151"/>
          <p:cNvPicPr preferRelativeResize="0"/>
          <p:nvPr/>
        </p:nvPicPr>
        <p:blipFill>
          <a:blip r:embed="rId3">
            <a:alphaModFix/>
          </a:blip>
          <a:stretch>
            <a:fillRect/>
          </a:stretch>
        </p:blipFill>
        <p:spPr>
          <a:xfrm>
            <a:off x="0" y="2614875"/>
            <a:ext cx="2331800" cy="1445716"/>
          </a:xfrm>
          <a:prstGeom prst="rect">
            <a:avLst/>
          </a:prstGeom>
          <a:noFill/>
          <a:ln>
            <a:noFill/>
          </a:ln>
        </p:spPr>
      </p:pic>
      <p:pic>
        <p:nvPicPr>
          <p:cNvPr descr="cloud.png" id="1300" name="Google Shape;1300;p151"/>
          <p:cNvPicPr preferRelativeResize="0"/>
          <p:nvPr/>
        </p:nvPicPr>
        <p:blipFill>
          <a:blip r:embed="rId4">
            <a:alphaModFix/>
          </a:blip>
          <a:stretch>
            <a:fillRect/>
          </a:stretch>
        </p:blipFill>
        <p:spPr>
          <a:xfrm>
            <a:off x="6433847" y="2535072"/>
            <a:ext cx="1905000" cy="1525518"/>
          </a:xfrm>
          <a:prstGeom prst="rect">
            <a:avLst/>
          </a:prstGeom>
          <a:noFill/>
          <a:ln>
            <a:noFill/>
          </a:ln>
        </p:spPr>
      </p:pic>
      <p:cxnSp>
        <p:nvCxnSpPr>
          <p:cNvPr id="1301" name="Google Shape;1301;p151"/>
          <p:cNvCxnSpPr/>
          <p:nvPr/>
        </p:nvCxnSpPr>
        <p:spPr>
          <a:xfrm flipH="1" rot="10800000">
            <a:off x="2734163" y="3018933"/>
            <a:ext cx="3297300" cy="3900"/>
          </a:xfrm>
          <a:prstGeom prst="straightConnector1">
            <a:avLst/>
          </a:prstGeom>
          <a:noFill/>
          <a:ln cap="flat" cmpd="sng" w="19050">
            <a:solidFill>
              <a:schemeClr val="dk2"/>
            </a:solidFill>
            <a:prstDash val="solid"/>
            <a:round/>
            <a:headEnd len="med" w="med" type="none"/>
            <a:tailEnd len="med" w="med" type="stealth"/>
          </a:ln>
        </p:spPr>
      </p:cxnSp>
      <p:cxnSp>
        <p:nvCxnSpPr>
          <p:cNvPr id="1302" name="Google Shape;1302;p151"/>
          <p:cNvCxnSpPr/>
          <p:nvPr/>
        </p:nvCxnSpPr>
        <p:spPr>
          <a:xfrm flipH="1" rot="10800000">
            <a:off x="2734163" y="3686733"/>
            <a:ext cx="3297300" cy="3900"/>
          </a:xfrm>
          <a:prstGeom prst="straightConnector1">
            <a:avLst/>
          </a:prstGeom>
          <a:noFill/>
          <a:ln cap="flat" cmpd="sng" w="19050">
            <a:solidFill>
              <a:schemeClr val="dk2"/>
            </a:solidFill>
            <a:prstDash val="solid"/>
            <a:round/>
            <a:headEnd len="med" w="med" type="stealth"/>
            <a:tailEnd len="med" w="med" type="none"/>
          </a:ln>
        </p:spPr>
      </p:cxnSp>
      <p:sp>
        <p:nvSpPr>
          <p:cNvPr id="1303" name="Google Shape;1303;p151"/>
          <p:cNvSpPr txBox="1"/>
          <p:nvPr/>
        </p:nvSpPr>
        <p:spPr>
          <a:xfrm>
            <a:off x="905375" y="4126838"/>
            <a:ext cx="2204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128.10.50.20</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2"/>
          <p:cNvSpPr txBox="1"/>
          <p:nvPr>
            <p:ph idx="1" type="subTitle"/>
          </p:nvPr>
        </p:nvSpPr>
        <p:spPr>
          <a:xfrm>
            <a:off x="154050" y="180450"/>
            <a:ext cx="86124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Routing via VPN Server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09" name="Google Shape;1309;p15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partial_01.png" id="1310" name="Google Shape;1310;p152"/>
          <p:cNvPicPr preferRelativeResize="0"/>
          <p:nvPr/>
        </p:nvPicPr>
        <p:blipFill>
          <a:blip r:embed="rId3">
            <a:alphaModFix/>
          </a:blip>
          <a:stretch>
            <a:fillRect/>
          </a:stretch>
        </p:blipFill>
        <p:spPr>
          <a:xfrm>
            <a:off x="299150" y="1605888"/>
            <a:ext cx="1905000" cy="1181106"/>
          </a:xfrm>
          <a:prstGeom prst="rect">
            <a:avLst/>
          </a:prstGeom>
          <a:noFill/>
          <a:ln>
            <a:noFill/>
          </a:ln>
        </p:spPr>
      </p:pic>
      <p:pic>
        <p:nvPicPr>
          <p:cNvPr descr="ServerCabinet.png" id="1311" name="Google Shape;1311;p152"/>
          <p:cNvPicPr preferRelativeResize="0"/>
          <p:nvPr/>
        </p:nvPicPr>
        <p:blipFill>
          <a:blip r:embed="rId4">
            <a:alphaModFix/>
          </a:blip>
          <a:stretch>
            <a:fillRect/>
          </a:stretch>
        </p:blipFill>
        <p:spPr>
          <a:xfrm>
            <a:off x="3965624" y="1433663"/>
            <a:ext cx="637700" cy="1080875"/>
          </a:xfrm>
          <a:prstGeom prst="rect">
            <a:avLst/>
          </a:prstGeom>
          <a:noFill/>
          <a:ln>
            <a:noFill/>
          </a:ln>
        </p:spPr>
      </p:pic>
      <p:pic>
        <p:nvPicPr>
          <p:cNvPr descr="VPN.png" id="1312" name="Google Shape;1312;p152"/>
          <p:cNvPicPr preferRelativeResize="0"/>
          <p:nvPr/>
        </p:nvPicPr>
        <p:blipFill>
          <a:blip r:embed="rId5">
            <a:alphaModFix/>
          </a:blip>
          <a:stretch>
            <a:fillRect/>
          </a:stretch>
        </p:blipFill>
        <p:spPr>
          <a:xfrm>
            <a:off x="3828138" y="2652925"/>
            <a:ext cx="850528" cy="787525"/>
          </a:xfrm>
          <a:prstGeom prst="rect">
            <a:avLst/>
          </a:prstGeom>
          <a:noFill/>
          <a:ln>
            <a:noFill/>
          </a:ln>
        </p:spPr>
      </p:pic>
      <p:pic>
        <p:nvPicPr>
          <p:cNvPr descr="cloud.png" id="1313" name="Google Shape;1313;p152"/>
          <p:cNvPicPr preferRelativeResize="0"/>
          <p:nvPr/>
        </p:nvPicPr>
        <p:blipFill>
          <a:blip r:embed="rId6">
            <a:alphaModFix/>
          </a:blip>
          <a:stretch>
            <a:fillRect/>
          </a:stretch>
        </p:blipFill>
        <p:spPr>
          <a:xfrm>
            <a:off x="6302647" y="1433672"/>
            <a:ext cx="1905000" cy="1525518"/>
          </a:xfrm>
          <a:prstGeom prst="rect">
            <a:avLst/>
          </a:prstGeom>
          <a:noFill/>
          <a:ln>
            <a:noFill/>
          </a:ln>
        </p:spPr>
      </p:pic>
      <p:cxnSp>
        <p:nvCxnSpPr>
          <p:cNvPr id="1314" name="Google Shape;1314;p152"/>
          <p:cNvCxnSpPr>
            <a:stCxn id="1310" idx="3"/>
          </p:cNvCxnSpPr>
          <p:nvPr/>
        </p:nvCxnSpPr>
        <p:spPr>
          <a:xfrm flipH="1" rot="10800000">
            <a:off x="2204150" y="1797740"/>
            <a:ext cx="1574700" cy="398700"/>
          </a:xfrm>
          <a:prstGeom prst="straightConnector1">
            <a:avLst/>
          </a:prstGeom>
          <a:noFill/>
          <a:ln cap="flat" cmpd="sng" w="19050">
            <a:solidFill>
              <a:schemeClr val="dk2"/>
            </a:solidFill>
            <a:prstDash val="solid"/>
            <a:round/>
            <a:headEnd len="med" w="med" type="none"/>
            <a:tailEnd len="med" w="med" type="stealth"/>
          </a:ln>
        </p:spPr>
      </p:cxnSp>
      <p:cxnSp>
        <p:nvCxnSpPr>
          <p:cNvPr id="1315" name="Google Shape;1315;p152"/>
          <p:cNvCxnSpPr/>
          <p:nvPr/>
        </p:nvCxnSpPr>
        <p:spPr>
          <a:xfrm>
            <a:off x="4776100" y="1732000"/>
            <a:ext cx="1338300" cy="262500"/>
          </a:xfrm>
          <a:prstGeom prst="straightConnector1">
            <a:avLst/>
          </a:prstGeom>
          <a:noFill/>
          <a:ln cap="flat" cmpd="sng" w="19050">
            <a:solidFill>
              <a:schemeClr val="dk2"/>
            </a:solidFill>
            <a:prstDash val="solid"/>
            <a:round/>
            <a:headEnd len="med" w="med" type="none"/>
            <a:tailEnd len="med" w="med" type="stealth"/>
          </a:ln>
        </p:spPr>
      </p:cxnSp>
      <p:sp>
        <p:nvSpPr>
          <p:cNvPr id="1316" name="Google Shape;1316;p152"/>
          <p:cNvSpPr txBox="1"/>
          <p:nvPr/>
        </p:nvSpPr>
        <p:spPr>
          <a:xfrm>
            <a:off x="800400" y="2959188"/>
            <a:ext cx="2204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128.10.50.20</a:t>
            </a:r>
            <a:endParaRPr/>
          </a:p>
        </p:txBody>
      </p:sp>
      <p:sp>
        <p:nvSpPr>
          <p:cNvPr id="1317" name="Google Shape;1317;p152"/>
          <p:cNvSpPr txBox="1"/>
          <p:nvPr/>
        </p:nvSpPr>
        <p:spPr>
          <a:xfrm>
            <a:off x="3778850" y="3636438"/>
            <a:ext cx="2204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54.20.30.56</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53"/>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VPN use in Corporate Network</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23" name="Google Shape;1323;p15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24" name="Google Shape;1324;p153"/>
          <p:cNvSpPr txBox="1"/>
          <p:nvPr/>
        </p:nvSpPr>
        <p:spPr>
          <a:xfrm>
            <a:off x="154050" y="839700"/>
            <a:ext cx="7984200" cy="133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 Corporate environments, VPN is used to connect to instances in Private Subnet.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VPN Server resides in the Public Subnet and you route your traffic via VPN server to instances in Public Subnet.</a:t>
            </a:r>
            <a:endParaRPr sz="1800">
              <a:solidFill>
                <a:srgbClr val="666666"/>
              </a:solidFill>
              <a:latin typeface="EB Garamond"/>
              <a:ea typeface="EB Garamond"/>
              <a:cs typeface="EB Garamond"/>
              <a:sym typeface="EB Garamond"/>
            </a:endParaRPr>
          </a:p>
        </p:txBody>
      </p:sp>
      <p:pic>
        <p:nvPicPr>
          <p:cNvPr descr="vpn (1).png" id="1325" name="Google Shape;1325;p153"/>
          <p:cNvPicPr preferRelativeResize="0"/>
          <p:nvPr/>
        </p:nvPicPr>
        <p:blipFill>
          <a:blip r:embed="rId3">
            <a:alphaModFix/>
          </a:blip>
          <a:stretch>
            <a:fillRect/>
          </a:stretch>
        </p:blipFill>
        <p:spPr>
          <a:xfrm>
            <a:off x="3802598" y="1759875"/>
            <a:ext cx="2425050" cy="290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idx="1" type="subTitle"/>
          </p:nvPr>
        </p:nvSpPr>
        <p:spPr>
          <a:xfrm>
            <a:off x="265800" y="1019100"/>
            <a:ext cx="8612400" cy="3105300"/>
          </a:xfrm>
          <a:prstGeom prst="rect">
            <a:avLst/>
          </a:prstGeom>
          <a:ln cap="flat" cmpd="sng" w="952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Infrastructure-as-Service are ones where organization outsources </a:t>
            </a:r>
            <a:r>
              <a:rPr b="1" lang="en" sz="1800">
                <a:solidFill>
                  <a:srgbClr val="38761D"/>
                </a:solidFill>
                <a:latin typeface="EB Garamond"/>
                <a:ea typeface="EB Garamond"/>
                <a:cs typeface="EB Garamond"/>
                <a:sym typeface="EB Garamond"/>
              </a:rPr>
              <a:t>physical</a:t>
            </a:r>
            <a:r>
              <a:rPr lang="en" sz="1800">
                <a:solidFill>
                  <a:srgbClr val="666666"/>
                </a:solidFill>
                <a:latin typeface="EB Garamond"/>
                <a:ea typeface="EB Garamond"/>
                <a:cs typeface="EB Garamond"/>
                <a:sym typeface="EB Garamond"/>
              </a:rPr>
              <a:t> components of Data Center, such as storage, hardware, servers and networking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0000"/>
                </a:solidFill>
                <a:latin typeface="EB Garamond"/>
                <a:ea typeface="EB Garamond"/>
                <a:cs typeface="EB Garamond"/>
                <a:sym typeface="EB Garamond"/>
              </a:rPr>
              <a:t>Example</a:t>
            </a:r>
            <a:r>
              <a:rPr lang="en" sz="1800">
                <a:solidFill>
                  <a:srgbClr val="666666"/>
                </a:solidFill>
                <a:latin typeface="EB Garamond"/>
                <a:ea typeface="EB Garamond"/>
                <a:cs typeface="EB Garamond"/>
                <a:sym typeface="EB Garamond"/>
              </a:rPr>
              <a:t> : EC2, EBS, Autoscaling, VPC</a:t>
            </a:r>
            <a:endParaRPr sz="1800">
              <a:solidFill>
                <a:srgbClr val="666666"/>
              </a:solidFill>
              <a:latin typeface="EB Garamond"/>
              <a:ea typeface="EB Garamond"/>
              <a:cs typeface="EB Garamond"/>
              <a:sym typeface="EB Garamond"/>
            </a:endParaRPr>
          </a:p>
        </p:txBody>
      </p:sp>
      <p:sp>
        <p:nvSpPr>
          <p:cNvPr id="202" name="Google Shape;202;p3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03" name="Google Shape;203;p37"/>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rgbClr val="FF7A00"/>
                </a:solidFill>
                <a:latin typeface="EB Garamond"/>
                <a:ea typeface="EB Garamond"/>
                <a:cs typeface="EB Garamond"/>
                <a:sym typeface="EB Garamond"/>
              </a:rPr>
              <a:t>Infrastructure Services</a:t>
            </a:r>
            <a:endParaRPr sz="2400"/>
          </a:p>
        </p:txBody>
      </p:sp>
      <p:pic>
        <p:nvPicPr>
          <p:cNvPr descr="Compute__Networking_copy_Amazon_EC2---128.png" id="204" name="Google Shape;204;p37"/>
          <p:cNvPicPr preferRelativeResize="0"/>
          <p:nvPr/>
        </p:nvPicPr>
        <p:blipFill>
          <a:blip r:embed="rId3">
            <a:alphaModFix/>
          </a:blip>
          <a:stretch>
            <a:fillRect/>
          </a:stretch>
        </p:blipFill>
        <p:spPr>
          <a:xfrm>
            <a:off x="1919125" y="3453550"/>
            <a:ext cx="1219200" cy="1219200"/>
          </a:xfrm>
          <a:prstGeom prst="rect">
            <a:avLst/>
          </a:prstGeom>
          <a:noFill/>
          <a:ln>
            <a:noFill/>
          </a:ln>
        </p:spPr>
      </p:pic>
      <p:pic>
        <p:nvPicPr>
          <p:cNvPr descr="Compute__Networking_copy_Amazon_VPC-128.png" id="205" name="Google Shape;205;p37"/>
          <p:cNvPicPr preferRelativeResize="0"/>
          <p:nvPr/>
        </p:nvPicPr>
        <p:blipFill>
          <a:blip r:embed="rId4">
            <a:alphaModFix/>
          </a:blip>
          <a:stretch>
            <a:fillRect/>
          </a:stretch>
        </p:blipFill>
        <p:spPr>
          <a:xfrm>
            <a:off x="5477275" y="3453550"/>
            <a:ext cx="1219200" cy="12192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54"/>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Cryptography</a:t>
            </a:r>
            <a:endParaRPr sz="3600">
              <a:solidFill>
                <a:srgbClr val="666666"/>
              </a:solidFill>
              <a:latin typeface="EB Garamond"/>
              <a:ea typeface="EB Garamond"/>
              <a:cs typeface="EB Garamond"/>
              <a:sym typeface="EB Garamond"/>
            </a:endParaRPr>
          </a:p>
        </p:txBody>
      </p:sp>
      <p:sp>
        <p:nvSpPr>
          <p:cNvPr id="1331" name="Google Shape;1331;p15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Time to Secret Out </a:t>
            </a:r>
            <a:endParaRPr>
              <a:solidFill>
                <a:srgbClr val="FF7A00"/>
              </a:solidFill>
              <a:latin typeface="EB Garamond"/>
              <a:ea typeface="EB Garamond"/>
              <a:cs typeface="EB Garamond"/>
              <a:sym typeface="EB Garamond"/>
            </a:endParaRPr>
          </a:p>
        </p:txBody>
      </p:sp>
      <p:cxnSp>
        <p:nvCxnSpPr>
          <p:cNvPr id="1332" name="Google Shape;1332;p15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333" name="Google Shape;1333;p15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55"/>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Secret Code Word among Friends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39" name="Google Shape;1339;p15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670px-Make-a-Secret-Note-Step-7.jpg" id="1340" name="Google Shape;1340;p155"/>
          <p:cNvPicPr preferRelativeResize="0"/>
          <p:nvPr/>
        </p:nvPicPr>
        <p:blipFill>
          <a:blip r:embed="rId3">
            <a:alphaModFix/>
          </a:blip>
          <a:stretch>
            <a:fillRect/>
          </a:stretch>
        </p:blipFill>
        <p:spPr>
          <a:xfrm>
            <a:off x="1171275" y="1860788"/>
            <a:ext cx="3713725" cy="1857450"/>
          </a:xfrm>
          <a:prstGeom prst="rect">
            <a:avLst/>
          </a:prstGeom>
          <a:noFill/>
          <a:ln>
            <a:noFill/>
          </a:ln>
        </p:spPr>
      </p:pic>
      <p:pic>
        <p:nvPicPr>
          <p:cNvPr descr="3-friends-jerry-4.jpg" id="1341" name="Google Shape;1341;p155"/>
          <p:cNvPicPr preferRelativeResize="0"/>
          <p:nvPr/>
        </p:nvPicPr>
        <p:blipFill>
          <a:blip r:embed="rId4">
            <a:alphaModFix/>
          </a:blip>
          <a:stretch>
            <a:fillRect/>
          </a:stretch>
        </p:blipFill>
        <p:spPr>
          <a:xfrm>
            <a:off x="5299748" y="2231417"/>
            <a:ext cx="3466702" cy="111619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56"/>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Designing simple encryption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47" name="Google Shape;1347;p15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24E7881200000578-0-image-a-1_1421852249769.jpg" id="1348" name="Google Shape;1348;p156"/>
          <p:cNvPicPr preferRelativeResize="0"/>
          <p:nvPr/>
        </p:nvPicPr>
        <p:blipFill>
          <a:blip r:embed="rId3">
            <a:alphaModFix/>
          </a:blip>
          <a:stretch>
            <a:fillRect/>
          </a:stretch>
        </p:blipFill>
        <p:spPr>
          <a:xfrm>
            <a:off x="1599050" y="1460895"/>
            <a:ext cx="5622100" cy="24487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57"/>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Designing simple encryption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54" name="Google Shape;1354;p15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sc.png" id="1355" name="Google Shape;1355;p157"/>
          <p:cNvPicPr preferRelativeResize="0"/>
          <p:nvPr/>
        </p:nvPicPr>
        <p:blipFill>
          <a:blip r:embed="rId3">
            <a:alphaModFix/>
          </a:blip>
          <a:stretch>
            <a:fillRect/>
          </a:stretch>
        </p:blipFill>
        <p:spPr>
          <a:xfrm>
            <a:off x="1670376" y="1472900"/>
            <a:ext cx="5435600" cy="796500"/>
          </a:xfrm>
          <a:prstGeom prst="rect">
            <a:avLst/>
          </a:prstGeom>
          <a:noFill/>
          <a:ln>
            <a:noFill/>
          </a:ln>
        </p:spPr>
      </p:pic>
      <p:sp>
        <p:nvSpPr>
          <p:cNvPr id="1356" name="Google Shape;1356;p157"/>
          <p:cNvSpPr txBox="1"/>
          <p:nvPr/>
        </p:nvSpPr>
        <p:spPr>
          <a:xfrm>
            <a:off x="813225" y="2963875"/>
            <a:ext cx="7149900" cy="158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Normal Password       :-             MYPASSWORD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Encrypted  PWD         :-            KWNYQQUMPB</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rgbClr val="000000"/>
              </a:buClr>
              <a:buSzPts val="1100"/>
              <a:buFont typeface="Arial"/>
              <a:buNone/>
            </a:pPr>
            <a:r>
              <a:rPr lang="en" sz="1800">
                <a:solidFill>
                  <a:srgbClr val="38761D"/>
                </a:solidFill>
                <a:latin typeface="EB Garamond"/>
                <a:ea typeface="EB Garamond"/>
                <a:cs typeface="EB Garamond"/>
                <a:sym typeface="EB Garamond"/>
              </a:rPr>
              <a:t>    During War times, secret data were always sent in encrypted format.</a:t>
            </a:r>
            <a:endParaRPr sz="1800">
              <a:solidFill>
                <a:srgbClr val="38761D"/>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58"/>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Symmetric Key Encryption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62" name="Google Shape;1362;p15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basic_encryption.png" id="1363" name="Google Shape;1363;p158"/>
          <p:cNvPicPr preferRelativeResize="0"/>
          <p:nvPr/>
        </p:nvPicPr>
        <p:blipFill>
          <a:blip r:embed="rId3">
            <a:alphaModFix/>
          </a:blip>
          <a:stretch>
            <a:fillRect/>
          </a:stretch>
        </p:blipFill>
        <p:spPr>
          <a:xfrm>
            <a:off x="977775" y="1825525"/>
            <a:ext cx="6812200" cy="16692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59"/>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Why Encryption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69" name="Google Shape;1369;p15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why-encryption.png" id="1370" name="Google Shape;1370;p159"/>
          <p:cNvPicPr preferRelativeResize="0"/>
          <p:nvPr/>
        </p:nvPicPr>
        <p:blipFill>
          <a:blip r:embed="rId3">
            <a:alphaModFix/>
          </a:blip>
          <a:stretch>
            <a:fillRect/>
          </a:stretch>
        </p:blipFill>
        <p:spPr>
          <a:xfrm>
            <a:off x="1762025" y="1669825"/>
            <a:ext cx="4862325" cy="2036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60"/>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After Encryption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76" name="Google Shape;1376;p16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after-encryption.png" id="1377" name="Google Shape;1377;p160"/>
          <p:cNvPicPr preferRelativeResize="0"/>
          <p:nvPr/>
        </p:nvPicPr>
        <p:blipFill>
          <a:blip r:embed="rId3">
            <a:alphaModFix/>
          </a:blip>
          <a:stretch>
            <a:fillRect/>
          </a:stretch>
        </p:blipFill>
        <p:spPr>
          <a:xfrm>
            <a:off x="1980362" y="1773375"/>
            <a:ext cx="4959776" cy="18209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61"/>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Designing simple encryption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83" name="Google Shape;1383;p16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sc.png" id="1384" name="Google Shape;1384;p161"/>
          <p:cNvPicPr preferRelativeResize="0"/>
          <p:nvPr/>
        </p:nvPicPr>
        <p:blipFill>
          <a:blip r:embed="rId3">
            <a:alphaModFix/>
          </a:blip>
          <a:stretch>
            <a:fillRect/>
          </a:stretch>
        </p:blipFill>
        <p:spPr>
          <a:xfrm>
            <a:off x="1670376" y="1472900"/>
            <a:ext cx="5435600" cy="796500"/>
          </a:xfrm>
          <a:prstGeom prst="rect">
            <a:avLst/>
          </a:prstGeom>
          <a:noFill/>
          <a:ln>
            <a:noFill/>
          </a:ln>
        </p:spPr>
      </p:pic>
      <p:sp>
        <p:nvSpPr>
          <p:cNvPr id="1385" name="Google Shape;1385;p161"/>
          <p:cNvSpPr txBox="1"/>
          <p:nvPr/>
        </p:nvSpPr>
        <p:spPr>
          <a:xfrm>
            <a:off x="813225" y="2963875"/>
            <a:ext cx="7149900" cy="158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Normal Password       :-             MYPASSWORD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Encrypted  PWD         :-            KWNYQQUMPB</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rgbClr val="000000"/>
              </a:buClr>
              <a:buSzPts val="1100"/>
              <a:buFont typeface="Arial"/>
              <a:buNone/>
            </a:pPr>
            <a:r>
              <a:rPr lang="en" sz="1800">
                <a:solidFill>
                  <a:srgbClr val="38761D"/>
                </a:solidFill>
                <a:latin typeface="EB Garamond"/>
                <a:ea typeface="EB Garamond"/>
                <a:cs typeface="EB Garamond"/>
                <a:sym typeface="EB Garamond"/>
              </a:rPr>
              <a:t>    During War times, secret data were always sent in encrypted format.</a:t>
            </a:r>
            <a:endParaRPr sz="1800">
              <a:solidFill>
                <a:srgbClr val="38761D"/>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62"/>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Algorithms are quite complex</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91" name="Google Shape;1391;p16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q14RO.jpg" id="1392" name="Google Shape;1392;p162"/>
          <p:cNvPicPr preferRelativeResize="0"/>
          <p:nvPr/>
        </p:nvPicPr>
        <p:blipFill>
          <a:blip r:embed="rId3">
            <a:alphaModFix/>
          </a:blip>
          <a:stretch>
            <a:fillRect/>
          </a:stretch>
        </p:blipFill>
        <p:spPr>
          <a:xfrm>
            <a:off x="1597850" y="1171250"/>
            <a:ext cx="6067401" cy="29400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63"/>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Encryption used during wars - Famous Enigma</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398" name="Google Shape;1398;p16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Glens_Enigma.JPG" id="1399" name="Google Shape;1399;p163"/>
          <p:cNvPicPr preferRelativeResize="0"/>
          <p:nvPr/>
        </p:nvPicPr>
        <p:blipFill>
          <a:blip r:embed="rId3">
            <a:alphaModFix/>
          </a:blip>
          <a:stretch>
            <a:fillRect/>
          </a:stretch>
        </p:blipFill>
        <p:spPr>
          <a:xfrm>
            <a:off x="917324" y="1532547"/>
            <a:ext cx="3647674" cy="2425325"/>
          </a:xfrm>
          <a:prstGeom prst="rect">
            <a:avLst/>
          </a:prstGeom>
          <a:noFill/>
          <a:ln>
            <a:noFill/>
          </a:ln>
        </p:spPr>
      </p:pic>
      <p:pic>
        <p:nvPicPr>
          <p:cNvPr descr="070918-F-1234S-007.jpg" id="1400" name="Google Shape;1400;p163"/>
          <p:cNvPicPr preferRelativeResize="0"/>
          <p:nvPr/>
        </p:nvPicPr>
        <p:blipFill>
          <a:blip r:embed="rId4">
            <a:alphaModFix/>
          </a:blip>
          <a:stretch>
            <a:fillRect/>
          </a:stretch>
        </p:blipFill>
        <p:spPr>
          <a:xfrm>
            <a:off x="6083371" y="1830187"/>
            <a:ext cx="2138229" cy="18300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idx="1" type="subTitle"/>
          </p:nvPr>
        </p:nvSpPr>
        <p:spPr>
          <a:xfrm>
            <a:off x="127463" y="704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211" name="Google Shape;211;p3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12" name="Google Shape;212;p38"/>
          <p:cNvSpPr txBox="1"/>
          <p:nvPr/>
        </p:nvSpPr>
        <p:spPr>
          <a:xfrm>
            <a:off x="234125" y="11690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AffordableHosting.jpg" id="213" name="Google Shape;213;p38"/>
          <p:cNvPicPr preferRelativeResize="0"/>
          <p:nvPr/>
        </p:nvPicPr>
        <p:blipFill>
          <a:blip r:embed="rId3">
            <a:alphaModFix/>
          </a:blip>
          <a:stretch>
            <a:fillRect/>
          </a:stretch>
        </p:blipFill>
        <p:spPr>
          <a:xfrm>
            <a:off x="1195513" y="328800"/>
            <a:ext cx="6061421" cy="404094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64"/>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Good Movie to watch</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06" name="Google Shape;1406;p16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imitation_game.jpg" id="1407" name="Google Shape;1407;p164"/>
          <p:cNvPicPr preferRelativeResize="0"/>
          <p:nvPr/>
        </p:nvPicPr>
        <p:blipFill>
          <a:blip r:embed="rId3">
            <a:alphaModFix/>
          </a:blip>
          <a:stretch>
            <a:fillRect/>
          </a:stretch>
        </p:blipFill>
        <p:spPr>
          <a:xfrm>
            <a:off x="6192575" y="1320325"/>
            <a:ext cx="2082974" cy="2938374"/>
          </a:xfrm>
          <a:prstGeom prst="rect">
            <a:avLst/>
          </a:prstGeom>
          <a:noFill/>
          <a:ln>
            <a:noFill/>
          </a:ln>
        </p:spPr>
      </p:pic>
      <p:sp>
        <p:nvSpPr>
          <p:cNvPr id="1408" name="Google Shape;1408;p164"/>
          <p:cNvSpPr txBox="1"/>
          <p:nvPr/>
        </p:nvSpPr>
        <p:spPr>
          <a:xfrm>
            <a:off x="154050" y="1772175"/>
            <a:ext cx="4328700" cy="237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sz="1800">
                <a:solidFill>
                  <a:srgbClr val="666666"/>
                </a:solidFill>
              </a:rPr>
              <a:t>It is a story about a British mathematician Alan trying to build a machine that would break the german encryption codes.</a:t>
            </a:r>
            <a:endParaRPr sz="1800">
              <a:solidFill>
                <a:srgbClr val="666666"/>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6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Protocols</a:t>
            </a:r>
            <a:endParaRPr sz="3600">
              <a:solidFill>
                <a:srgbClr val="666666"/>
              </a:solidFill>
              <a:latin typeface="EB Garamond"/>
              <a:ea typeface="EB Garamond"/>
              <a:cs typeface="EB Garamond"/>
              <a:sym typeface="EB Garamond"/>
            </a:endParaRPr>
          </a:p>
        </p:txBody>
      </p:sp>
      <p:sp>
        <p:nvSpPr>
          <p:cNvPr id="1414" name="Google Shape;1414;p16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Communication </a:t>
            </a:r>
            <a:endParaRPr>
              <a:solidFill>
                <a:srgbClr val="FF7A00"/>
              </a:solidFill>
              <a:latin typeface="EB Garamond"/>
              <a:ea typeface="EB Garamond"/>
              <a:cs typeface="EB Garamond"/>
              <a:sym typeface="EB Garamond"/>
            </a:endParaRPr>
          </a:p>
        </p:txBody>
      </p:sp>
      <p:cxnSp>
        <p:nvCxnSpPr>
          <p:cNvPr id="1415" name="Google Shape;1415;p16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416" name="Google Shape;1416;p16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66"/>
          <p:cNvSpPr txBox="1"/>
          <p:nvPr>
            <p:ph idx="1" type="subTitle"/>
          </p:nvPr>
        </p:nvSpPr>
        <p:spPr>
          <a:xfrm>
            <a:off x="164225" y="202900"/>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Humans have language to communicate</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22" name="Google Shape;1422;p16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world-languages-graphic.png" id="1423" name="Google Shape;1423;p166"/>
          <p:cNvPicPr preferRelativeResize="0"/>
          <p:nvPr/>
        </p:nvPicPr>
        <p:blipFill>
          <a:blip r:embed="rId3">
            <a:alphaModFix/>
          </a:blip>
          <a:stretch>
            <a:fillRect/>
          </a:stretch>
        </p:blipFill>
        <p:spPr>
          <a:xfrm>
            <a:off x="825000" y="1660125"/>
            <a:ext cx="3361500" cy="2342350"/>
          </a:xfrm>
          <a:prstGeom prst="rect">
            <a:avLst/>
          </a:prstGeom>
          <a:noFill/>
          <a:ln>
            <a:noFill/>
          </a:ln>
        </p:spPr>
      </p:pic>
      <p:pic>
        <p:nvPicPr>
          <p:cNvPr descr="Kids-around-the-world.jpg" id="1424" name="Google Shape;1424;p166"/>
          <p:cNvPicPr preferRelativeResize="0"/>
          <p:nvPr/>
        </p:nvPicPr>
        <p:blipFill>
          <a:blip r:embed="rId4">
            <a:alphaModFix/>
          </a:blip>
          <a:stretch>
            <a:fillRect/>
          </a:stretch>
        </p:blipFill>
        <p:spPr>
          <a:xfrm>
            <a:off x="5892769" y="1619375"/>
            <a:ext cx="2457556" cy="25205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67"/>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2 computers want to talk to each other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30" name="Google Shape;1430;p16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asymmetric_key (1).png" id="1431" name="Google Shape;1431;p167"/>
          <p:cNvPicPr preferRelativeResize="0"/>
          <p:nvPr/>
        </p:nvPicPr>
        <p:blipFill>
          <a:blip r:embed="rId3">
            <a:alphaModFix/>
          </a:blip>
          <a:stretch>
            <a:fillRect/>
          </a:stretch>
        </p:blipFill>
        <p:spPr>
          <a:xfrm>
            <a:off x="1853726" y="1695412"/>
            <a:ext cx="5977176" cy="17526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68"/>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37" name="Google Shape;1437;p16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hqdefault.jpg" id="1438" name="Google Shape;1438;p168"/>
          <p:cNvPicPr preferRelativeResize="0"/>
          <p:nvPr/>
        </p:nvPicPr>
        <p:blipFill>
          <a:blip r:embed="rId3">
            <a:alphaModFix/>
          </a:blip>
          <a:stretch>
            <a:fillRect/>
          </a:stretch>
        </p:blipFill>
        <p:spPr>
          <a:xfrm>
            <a:off x="2050900" y="1041095"/>
            <a:ext cx="4560376" cy="30613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69"/>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44" name="Google Shape;1444;p16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maxresdefault.jpg" id="1445" name="Google Shape;1445;p169"/>
          <p:cNvPicPr preferRelativeResize="0"/>
          <p:nvPr/>
        </p:nvPicPr>
        <p:blipFill>
          <a:blip r:embed="rId3">
            <a:alphaModFix/>
          </a:blip>
          <a:stretch>
            <a:fillRect/>
          </a:stretch>
        </p:blipFill>
        <p:spPr>
          <a:xfrm>
            <a:off x="2108250" y="1248750"/>
            <a:ext cx="4704000" cy="26460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70"/>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After Encryption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51" name="Google Shape;1451;p17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after-encryption.png" id="1452" name="Google Shape;1452;p170"/>
          <p:cNvPicPr preferRelativeResize="0"/>
          <p:nvPr/>
        </p:nvPicPr>
        <p:blipFill>
          <a:blip r:embed="rId3">
            <a:alphaModFix/>
          </a:blip>
          <a:stretch>
            <a:fillRect/>
          </a:stretch>
        </p:blipFill>
        <p:spPr>
          <a:xfrm>
            <a:off x="1980362" y="1773375"/>
            <a:ext cx="4959776" cy="18209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71"/>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Plain Text vs Encrypted Protocols</a:t>
            </a:r>
            <a:endParaRPr sz="3600">
              <a:solidFill>
                <a:srgbClr val="666666"/>
              </a:solidFill>
              <a:latin typeface="EB Garamond"/>
              <a:ea typeface="EB Garamond"/>
              <a:cs typeface="EB Garamond"/>
              <a:sym typeface="EB Garamond"/>
            </a:endParaRPr>
          </a:p>
        </p:txBody>
      </p:sp>
      <p:sp>
        <p:nvSpPr>
          <p:cNvPr id="1458" name="Google Shape;1458;p17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Communication </a:t>
            </a:r>
            <a:endParaRPr>
              <a:solidFill>
                <a:srgbClr val="FF7A00"/>
              </a:solidFill>
              <a:latin typeface="EB Garamond"/>
              <a:ea typeface="EB Garamond"/>
              <a:cs typeface="EB Garamond"/>
              <a:sym typeface="EB Garamond"/>
            </a:endParaRPr>
          </a:p>
        </p:txBody>
      </p:sp>
      <p:cxnSp>
        <p:nvCxnSpPr>
          <p:cNvPr id="1459" name="Google Shape;1459;p17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460" name="Google Shape;1460;p17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72"/>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Various Protocols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66" name="Google Shape;1466;p17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67" name="Google Shape;1467;p172"/>
          <p:cNvSpPr txBox="1"/>
          <p:nvPr/>
        </p:nvSpPr>
        <p:spPr>
          <a:xfrm>
            <a:off x="437950" y="1059250"/>
            <a:ext cx="7852800" cy="3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AA84F"/>
                </a:solidFill>
                <a:latin typeface="EB Garamond"/>
                <a:ea typeface="EB Garamond"/>
                <a:cs typeface="EB Garamond"/>
                <a:sym typeface="EB Garamond"/>
              </a:rPr>
              <a:t>There are various protocols actively used :</a:t>
            </a:r>
            <a:endParaRPr sz="1800">
              <a:solidFill>
                <a:srgbClr val="6AA84F"/>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File Transfer Protocol                          (FTP)</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Domain Name System Protocol       ( DNS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Transmission Control Protocol        (TCP)</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Secure File Transfer Protocol             (SFTP)</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Hyper Text Transfer Protocol           (HTTP)</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Internet Protocol                                    (IP)</a:t>
            </a:r>
            <a:endParaRPr sz="1800">
              <a:solidFill>
                <a:srgbClr val="666666"/>
              </a:solidFill>
              <a:latin typeface="EB Garamond"/>
              <a:ea typeface="EB Garamond"/>
              <a:cs typeface="EB Garamond"/>
              <a:sym typeface="EB Garamond"/>
            </a:endParaRPr>
          </a:p>
        </p:txBody>
      </p:sp>
      <p:pic>
        <p:nvPicPr>
          <p:cNvPr descr="TTCPIMG00012.GIF" id="1468" name="Google Shape;1468;p172"/>
          <p:cNvPicPr preferRelativeResize="0"/>
          <p:nvPr/>
        </p:nvPicPr>
        <p:blipFill>
          <a:blip r:embed="rId3">
            <a:alphaModFix/>
          </a:blip>
          <a:stretch>
            <a:fillRect/>
          </a:stretch>
        </p:blipFill>
        <p:spPr>
          <a:xfrm>
            <a:off x="6386075" y="1439750"/>
            <a:ext cx="2067925" cy="226399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73"/>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74" name="Google Shape;1474;p17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maxresdefault.jpg" id="1475" name="Google Shape;1475;p173"/>
          <p:cNvPicPr preferRelativeResize="0"/>
          <p:nvPr/>
        </p:nvPicPr>
        <p:blipFill>
          <a:blip r:embed="rId3">
            <a:alphaModFix/>
          </a:blip>
          <a:stretch>
            <a:fillRect/>
          </a:stretch>
        </p:blipFill>
        <p:spPr>
          <a:xfrm>
            <a:off x="2108250" y="1248750"/>
            <a:ext cx="4704000" cy="264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idx="1" type="subTitle"/>
          </p:nvPr>
        </p:nvSpPr>
        <p:spPr>
          <a:xfrm>
            <a:off x="130575" y="333100"/>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p:txBody>
      </p:sp>
      <p:sp>
        <p:nvSpPr>
          <p:cNvPr id="219" name="Google Shape;219;p3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20" name="Google Shape;220;p39"/>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rgbClr val="38761D"/>
                </a:solidFill>
                <a:latin typeface="Consolas"/>
                <a:ea typeface="Consolas"/>
                <a:cs typeface="Consolas"/>
                <a:sym typeface="Consolas"/>
              </a:rPr>
              <a:t>  Infrastructure Services</a:t>
            </a:r>
            <a:endParaRPr sz="2400"/>
          </a:p>
        </p:txBody>
      </p:sp>
      <p:sp>
        <p:nvSpPr>
          <p:cNvPr id="221" name="Google Shape;221;p39"/>
          <p:cNvSpPr txBox="1"/>
          <p:nvPr/>
        </p:nvSpPr>
        <p:spPr>
          <a:xfrm>
            <a:off x="184850" y="2000850"/>
            <a:ext cx="3001200" cy="7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38761D"/>
                </a:solidFill>
                <a:latin typeface="Consolas"/>
                <a:ea typeface="Consolas"/>
                <a:cs typeface="Consolas"/>
                <a:sym typeface="Consolas"/>
              </a:rPr>
              <a:t> </a:t>
            </a:r>
            <a:r>
              <a:rPr lang="en" sz="3600">
                <a:solidFill>
                  <a:srgbClr val="351C75"/>
                </a:solidFill>
                <a:latin typeface="Consolas"/>
                <a:ea typeface="Consolas"/>
                <a:cs typeface="Consolas"/>
                <a:sym typeface="Consolas"/>
              </a:rPr>
              <a:t> </a:t>
            </a:r>
            <a:endParaRPr sz="3600">
              <a:solidFill>
                <a:srgbClr val="351C75"/>
              </a:solidFill>
              <a:latin typeface="Consolas"/>
              <a:ea typeface="Consolas"/>
              <a:cs typeface="Consolas"/>
              <a:sym typeface="Consolas"/>
            </a:endParaRPr>
          </a:p>
        </p:txBody>
      </p:sp>
      <p:cxnSp>
        <p:nvCxnSpPr>
          <p:cNvPr id="222" name="Google Shape;222;p39"/>
          <p:cNvCxnSpPr/>
          <p:nvPr/>
        </p:nvCxnSpPr>
        <p:spPr>
          <a:xfrm flipH="1">
            <a:off x="4266400" y="892475"/>
            <a:ext cx="8100" cy="3653100"/>
          </a:xfrm>
          <a:prstGeom prst="straightConnector1">
            <a:avLst/>
          </a:prstGeom>
          <a:noFill/>
          <a:ln cap="flat" cmpd="sng" w="19050">
            <a:solidFill>
              <a:srgbClr val="FF9900"/>
            </a:solidFill>
            <a:prstDash val="solid"/>
            <a:round/>
            <a:headEnd len="med" w="med" type="none"/>
            <a:tailEnd len="med" w="med" type="none"/>
          </a:ln>
        </p:spPr>
      </p:cxnSp>
      <p:sp>
        <p:nvSpPr>
          <p:cNvPr id="223" name="Google Shape;223;p39"/>
          <p:cNvSpPr txBox="1"/>
          <p:nvPr/>
        </p:nvSpPr>
        <p:spPr>
          <a:xfrm>
            <a:off x="5354850" y="1458086"/>
            <a:ext cx="4849800" cy="28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Operating System</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Encryption of Data</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Application</a:t>
            </a:r>
            <a:endParaRPr>
              <a:solidFill>
                <a:srgbClr val="666666"/>
              </a:solidFill>
            </a:endParaRPr>
          </a:p>
        </p:txBody>
      </p:sp>
      <p:sp>
        <p:nvSpPr>
          <p:cNvPr id="224" name="Google Shape;224;p39"/>
          <p:cNvSpPr txBox="1"/>
          <p:nvPr/>
        </p:nvSpPr>
        <p:spPr>
          <a:xfrm>
            <a:off x="682475" y="1538500"/>
            <a:ext cx="2676000" cy="28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AWS Foundation Services</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Regions, AZ and Endpoints</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AWS API Endpoints</a:t>
            </a:r>
            <a:endParaRPr>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74"/>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2 computers want to talk to each other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81" name="Google Shape;1481;p17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asymmetric_key (1).png" id="1482" name="Google Shape;1482;p174"/>
          <p:cNvPicPr preferRelativeResize="0"/>
          <p:nvPr/>
        </p:nvPicPr>
        <p:blipFill>
          <a:blip r:embed="rId3">
            <a:alphaModFix/>
          </a:blip>
          <a:stretch>
            <a:fillRect/>
          </a:stretch>
        </p:blipFill>
        <p:spPr>
          <a:xfrm>
            <a:off x="1853726" y="1695412"/>
            <a:ext cx="5977176" cy="17526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75"/>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After Encryption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488" name="Google Shape;1488;p17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after-encryption.png" id="1489" name="Google Shape;1489;p175"/>
          <p:cNvPicPr preferRelativeResize="0"/>
          <p:nvPr/>
        </p:nvPicPr>
        <p:blipFill>
          <a:blip r:embed="rId3">
            <a:alphaModFix/>
          </a:blip>
          <a:stretch>
            <a:fillRect/>
          </a:stretch>
        </p:blipFill>
        <p:spPr>
          <a:xfrm>
            <a:off x="1980362" y="1773375"/>
            <a:ext cx="4959776" cy="18209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76"/>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CloudHSM</a:t>
            </a:r>
            <a:endParaRPr sz="3600">
              <a:solidFill>
                <a:srgbClr val="666666"/>
              </a:solidFill>
              <a:latin typeface="EB Garamond"/>
              <a:ea typeface="EB Garamond"/>
              <a:cs typeface="EB Garamond"/>
              <a:sym typeface="EB Garamond"/>
            </a:endParaRPr>
          </a:p>
        </p:txBody>
      </p:sp>
      <p:sp>
        <p:nvSpPr>
          <p:cNvPr id="1495" name="Google Shape;1495;p17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Secure Storage</a:t>
            </a:r>
            <a:endParaRPr>
              <a:solidFill>
                <a:srgbClr val="FF7A00"/>
              </a:solidFill>
              <a:latin typeface="EB Garamond"/>
              <a:ea typeface="EB Garamond"/>
              <a:cs typeface="EB Garamond"/>
              <a:sym typeface="EB Garamond"/>
            </a:endParaRPr>
          </a:p>
        </p:txBody>
      </p:sp>
      <p:cxnSp>
        <p:nvCxnSpPr>
          <p:cNvPr id="1496" name="Google Shape;1496;p17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497" name="Google Shape;1497;p17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77"/>
          <p:cNvSpPr txBox="1"/>
          <p:nvPr>
            <p:ph idx="1" type="subTitle"/>
          </p:nvPr>
        </p:nvSpPr>
        <p:spPr>
          <a:xfrm>
            <a:off x="127000" y="70484"/>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Storing Expensive House Hold Items</a:t>
            </a:r>
            <a:endParaRPr>
              <a:solidFill>
                <a:srgbClr val="6AA84F"/>
              </a:solidFill>
              <a:latin typeface="EB Garamond"/>
              <a:ea typeface="EB Garamond"/>
              <a:cs typeface="EB Garamond"/>
              <a:sym typeface="EB Garamond"/>
            </a:endParaRPr>
          </a:p>
        </p:txBody>
      </p:sp>
      <p:sp>
        <p:nvSpPr>
          <p:cNvPr id="1503" name="Google Shape;1503;p17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04" name="Google Shape;1504;p177"/>
          <p:cNvSpPr txBox="1"/>
          <p:nvPr/>
        </p:nvSpPr>
        <p:spPr>
          <a:xfrm>
            <a:off x="363625" y="729575"/>
            <a:ext cx="7984200" cy="15864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You have an expensive jewellery in your house and you are planning to go on a long vacation.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Where will you prefer to store the jewellery?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505" name="Google Shape;1505;p177"/>
          <p:cNvPicPr preferRelativeResize="0"/>
          <p:nvPr/>
        </p:nvPicPr>
        <p:blipFill>
          <a:blip r:embed="rId3">
            <a:alphaModFix/>
          </a:blip>
          <a:stretch>
            <a:fillRect/>
          </a:stretch>
        </p:blipFill>
        <p:spPr>
          <a:xfrm>
            <a:off x="1546825" y="2673162"/>
            <a:ext cx="1586400" cy="1586400"/>
          </a:xfrm>
          <a:prstGeom prst="rect">
            <a:avLst/>
          </a:prstGeom>
          <a:noFill/>
          <a:ln>
            <a:noFill/>
          </a:ln>
        </p:spPr>
      </p:pic>
      <p:pic>
        <p:nvPicPr>
          <p:cNvPr id="1506" name="Google Shape;1506;p177"/>
          <p:cNvPicPr preferRelativeResize="0"/>
          <p:nvPr/>
        </p:nvPicPr>
        <p:blipFill>
          <a:blip r:embed="rId4">
            <a:alphaModFix/>
          </a:blip>
          <a:stretch>
            <a:fillRect/>
          </a:stretch>
        </p:blipFill>
        <p:spPr>
          <a:xfrm>
            <a:off x="4949500" y="2699233"/>
            <a:ext cx="2045675" cy="1534267"/>
          </a:xfrm>
          <a:prstGeom prst="rect">
            <a:avLst/>
          </a:prstGeom>
          <a:noFill/>
          <a:ln>
            <a:noFill/>
          </a:ln>
        </p:spPr>
      </p:pic>
      <p:sp>
        <p:nvSpPr>
          <p:cNvPr id="1507" name="Google Shape;1507;p177"/>
          <p:cNvSpPr txBox="1"/>
          <p:nvPr/>
        </p:nvSpPr>
        <p:spPr>
          <a:xfrm>
            <a:off x="1657375" y="4329988"/>
            <a:ext cx="1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Cupboard</a:t>
            </a:r>
            <a:endParaRPr/>
          </a:p>
        </p:txBody>
      </p:sp>
      <p:sp>
        <p:nvSpPr>
          <p:cNvPr id="1508" name="Google Shape;1508;p177"/>
          <p:cNvSpPr txBox="1"/>
          <p:nvPr/>
        </p:nvSpPr>
        <p:spPr>
          <a:xfrm>
            <a:off x="5372825" y="4316950"/>
            <a:ext cx="1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Bank Locker</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78"/>
          <p:cNvSpPr txBox="1"/>
          <p:nvPr>
            <p:ph idx="1" type="subTitle"/>
          </p:nvPr>
        </p:nvSpPr>
        <p:spPr>
          <a:xfrm>
            <a:off x="127000" y="70484"/>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Storing Sensitive Digital Keys</a:t>
            </a:r>
            <a:endParaRPr>
              <a:solidFill>
                <a:srgbClr val="6AA84F"/>
              </a:solidFill>
              <a:latin typeface="EB Garamond"/>
              <a:ea typeface="EB Garamond"/>
              <a:cs typeface="EB Garamond"/>
              <a:sym typeface="EB Garamond"/>
            </a:endParaRPr>
          </a:p>
        </p:txBody>
      </p:sp>
      <p:sp>
        <p:nvSpPr>
          <p:cNvPr id="1514" name="Google Shape;1514;p17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15" name="Google Shape;1515;p178"/>
          <p:cNvSpPr txBox="1"/>
          <p:nvPr/>
        </p:nvSpPr>
        <p:spPr>
          <a:xfrm>
            <a:off x="363625" y="729575"/>
            <a:ext cx="7984200" cy="15864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You have sensitive encryption keys that needs to be stored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Where will you prefer to store the keys?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516" name="Google Shape;1516;p178"/>
          <p:cNvSpPr txBox="1"/>
          <p:nvPr/>
        </p:nvSpPr>
        <p:spPr>
          <a:xfrm>
            <a:off x="1570100" y="4281563"/>
            <a:ext cx="1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Notepad</a:t>
            </a:r>
            <a:endParaRPr/>
          </a:p>
        </p:txBody>
      </p:sp>
      <p:sp>
        <p:nvSpPr>
          <p:cNvPr id="1517" name="Google Shape;1517;p178"/>
          <p:cNvSpPr txBox="1"/>
          <p:nvPr/>
        </p:nvSpPr>
        <p:spPr>
          <a:xfrm>
            <a:off x="5386324" y="4162750"/>
            <a:ext cx="21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Special Security Devices</a:t>
            </a:r>
            <a:endParaRPr/>
          </a:p>
        </p:txBody>
      </p:sp>
      <p:pic>
        <p:nvPicPr>
          <p:cNvPr id="1518" name="Google Shape;1518;p178"/>
          <p:cNvPicPr preferRelativeResize="0"/>
          <p:nvPr/>
        </p:nvPicPr>
        <p:blipFill>
          <a:blip r:embed="rId3">
            <a:alphaModFix/>
          </a:blip>
          <a:stretch>
            <a:fillRect/>
          </a:stretch>
        </p:blipFill>
        <p:spPr>
          <a:xfrm>
            <a:off x="1508938" y="2634423"/>
            <a:ext cx="1487625" cy="1487625"/>
          </a:xfrm>
          <a:prstGeom prst="rect">
            <a:avLst/>
          </a:prstGeom>
          <a:noFill/>
          <a:ln>
            <a:noFill/>
          </a:ln>
        </p:spPr>
      </p:pic>
      <p:pic>
        <p:nvPicPr>
          <p:cNvPr descr="ViewMedia" id="1519" name="Google Shape;1519;p178"/>
          <p:cNvPicPr preferRelativeResize="0"/>
          <p:nvPr/>
        </p:nvPicPr>
        <p:blipFill>
          <a:blip r:embed="rId4">
            <a:alphaModFix/>
          </a:blip>
          <a:stretch>
            <a:fillRect/>
          </a:stretch>
        </p:blipFill>
        <p:spPr>
          <a:xfrm>
            <a:off x="4625386" y="2994525"/>
            <a:ext cx="3151677" cy="11275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79"/>
          <p:cNvSpPr txBox="1"/>
          <p:nvPr>
            <p:ph idx="1" type="subTitle"/>
          </p:nvPr>
        </p:nvSpPr>
        <p:spPr>
          <a:xfrm>
            <a:off x="126997" y="70486"/>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Special Security Device - HSM</a:t>
            </a:r>
            <a:endParaRPr>
              <a:solidFill>
                <a:srgbClr val="6AA84F"/>
              </a:solidFill>
              <a:latin typeface="EB Garamond"/>
              <a:ea typeface="EB Garamond"/>
              <a:cs typeface="EB Garamond"/>
              <a:sym typeface="EB Garamond"/>
            </a:endParaRPr>
          </a:p>
        </p:txBody>
      </p:sp>
      <p:sp>
        <p:nvSpPr>
          <p:cNvPr id="1525" name="Google Shape;1525;p17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26" name="Google Shape;1526;p179"/>
          <p:cNvSpPr txBox="1"/>
          <p:nvPr/>
        </p:nvSpPr>
        <p:spPr>
          <a:xfrm>
            <a:off x="232700" y="863725"/>
            <a:ext cx="7984200" cy="1577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 hardware security module (HSM) is a physical device that provides extra security for sensitive data</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This type of device is used to provision cryptographic keys for critical functions such as encryption, decryption and authentication for the use of applications, identities and databases.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ViewMedia" id="1527" name="Google Shape;1527;p179"/>
          <p:cNvPicPr preferRelativeResize="0"/>
          <p:nvPr/>
        </p:nvPicPr>
        <p:blipFill>
          <a:blip r:embed="rId3">
            <a:alphaModFix/>
          </a:blip>
          <a:stretch>
            <a:fillRect/>
          </a:stretch>
        </p:blipFill>
        <p:spPr>
          <a:xfrm>
            <a:off x="2121399" y="3175775"/>
            <a:ext cx="4206798" cy="15050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80"/>
          <p:cNvSpPr txBox="1"/>
          <p:nvPr>
            <p:ph idx="1" type="subTitle"/>
          </p:nvPr>
        </p:nvSpPr>
        <p:spPr>
          <a:xfrm>
            <a:off x="145700" y="126609"/>
            <a:ext cx="8612400" cy="69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Tamper Resistant</a:t>
            </a:r>
            <a:endParaRPr>
              <a:solidFill>
                <a:srgbClr val="6AA84F"/>
              </a:solidFill>
              <a:latin typeface="EB Garamond"/>
              <a:ea typeface="EB Garamond"/>
              <a:cs typeface="EB Garamond"/>
              <a:sym typeface="EB Garamond"/>
            </a:endParaRPr>
          </a:p>
        </p:txBody>
      </p:sp>
      <p:sp>
        <p:nvSpPr>
          <p:cNvPr id="1533" name="Google Shape;1533;p18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34" name="Google Shape;1534;p180"/>
          <p:cNvSpPr txBox="1"/>
          <p:nvPr/>
        </p:nvSpPr>
        <p:spPr>
          <a:xfrm>
            <a:off x="232700" y="863725"/>
            <a:ext cx="79842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SzPts val="1800"/>
              <a:buFont typeface="EB Garamond"/>
              <a:buChar char="●"/>
            </a:pPr>
            <a:r>
              <a:rPr lang="en" sz="1800">
                <a:solidFill>
                  <a:srgbClr val="666666"/>
                </a:solidFill>
                <a:latin typeface="EB Garamond"/>
                <a:ea typeface="EB Garamond"/>
                <a:cs typeface="EB Garamond"/>
                <a:sym typeface="EB Garamond"/>
              </a:rPr>
              <a:t>These devices are </a:t>
            </a:r>
            <a:r>
              <a:rPr lang="en" sz="1800">
                <a:solidFill>
                  <a:srgbClr val="CC0000"/>
                </a:solidFill>
                <a:latin typeface="EB Garamond"/>
                <a:ea typeface="EB Garamond"/>
                <a:cs typeface="EB Garamond"/>
                <a:sym typeface="EB Garamond"/>
              </a:rPr>
              <a:t>tamper resistant</a:t>
            </a:r>
            <a:r>
              <a:rPr lang="en" sz="1800">
                <a:solidFill>
                  <a:srgbClr val="666666"/>
                </a:solidFill>
                <a:latin typeface="EB Garamond"/>
                <a:ea typeface="EB Garamond"/>
                <a:cs typeface="EB Garamond"/>
                <a:sym typeface="EB Garamond"/>
              </a:rPr>
              <a:t> , that  means if anyone  tries to tamper, they will automatically delete the keys stored.</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ViewMedia" id="1535" name="Google Shape;1535;p180"/>
          <p:cNvPicPr preferRelativeResize="0"/>
          <p:nvPr/>
        </p:nvPicPr>
        <p:blipFill>
          <a:blip r:embed="rId3">
            <a:alphaModFix/>
          </a:blip>
          <a:stretch>
            <a:fillRect/>
          </a:stretch>
        </p:blipFill>
        <p:spPr>
          <a:xfrm>
            <a:off x="2028900" y="2539575"/>
            <a:ext cx="4957847" cy="17737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81"/>
          <p:cNvSpPr txBox="1"/>
          <p:nvPr>
            <p:ph idx="1" type="subTitle"/>
          </p:nvPr>
        </p:nvSpPr>
        <p:spPr>
          <a:xfrm>
            <a:off x="126997" y="70486"/>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CloudHSM</a:t>
            </a:r>
            <a:endParaRPr>
              <a:solidFill>
                <a:srgbClr val="6AA84F"/>
              </a:solidFill>
              <a:latin typeface="EB Garamond"/>
              <a:ea typeface="EB Garamond"/>
              <a:cs typeface="EB Garamond"/>
              <a:sym typeface="EB Garamond"/>
            </a:endParaRPr>
          </a:p>
        </p:txBody>
      </p:sp>
      <p:sp>
        <p:nvSpPr>
          <p:cNvPr id="1541" name="Google Shape;1541;p181"/>
          <p:cNvSpPr txBox="1"/>
          <p:nvPr/>
        </p:nvSpPr>
        <p:spPr>
          <a:xfrm>
            <a:off x="270475" y="78327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CloudHSM is a cloud-based hardware security module (HSM).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With CloudHSM, you can manage your own encryption keys using FIPS 140-2 Level 3 validated HSMs.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Prior to this, company’s had to store HSM on-premise and if infrastructure  was on AWS, there were lot of latency involved.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542" name="Google Shape;1542;p181"/>
          <p:cNvPicPr preferRelativeResize="0"/>
          <p:nvPr/>
        </p:nvPicPr>
        <p:blipFill>
          <a:blip r:embed="rId3">
            <a:alphaModFix/>
          </a:blip>
          <a:stretch>
            <a:fillRect/>
          </a:stretch>
        </p:blipFill>
        <p:spPr>
          <a:xfrm>
            <a:off x="2896975" y="3284050"/>
            <a:ext cx="2960200" cy="17690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82"/>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AWS KMS</a:t>
            </a:r>
            <a:endParaRPr sz="4800">
              <a:solidFill>
                <a:srgbClr val="666666"/>
              </a:solidFill>
              <a:latin typeface="EB Garamond"/>
              <a:ea typeface="EB Garamond"/>
              <a:cs typeface="EB Garamond"/>
              <a:sym typeface="EB Garamond"/>
            </a:endParaRPr>
          </a:p>
        </p:txBody>
      </p:sp>
      <p:sp>
        <p:nvSpPr>
          <p:cNvPr id="1548" name="Google Shape;1548;p18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Do things the right way</a:t>
            </a:r>
            <a:endParaRPr>
              <a:solidFill>
                <a:srgbClr val="FF7A00"/>
              </a:solidFill>
              <a:latin typeface="EB Garamond"/>
              <a:ea typeface="EB Garamond"/>
              <a:cs typeface="EB Garamond"/>
              <a:sym typeface="EB Garamond"/>
            </a:endParaRPr>
          </a:p>
        </p:txBody>
      </p:sp>
      <p:cxnSp>
        <p:nvCxnSpPr>
          <p:cNvPr id="1549" name="Google Shape;1549;p18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550" name="Google Shape;1550;p18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83"/>
          <p:cNvSpPr txBox="1"/>
          <p:nvPr>
            <p:ph idx="1" type="subTitle"/>
          </p:nvPr>
        </p:nvSpPr>
        <p:spPr>
          <a:xfrm>
            <a:off x="89575" y="154627"/>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Basics of KMS</a:t>
            </a:r>
            <a:endParaRPr>
              <a:solidFill>
                <a:srgbClr val="6AA84F"/>
              </a:solidFill>
              <a:latin typeface="EB Garamond"/>
              <a:ea typeface="EB Garamond"/>
              <a:cs typeface="EB Garamond"/>
              <a:sym typeface="EB Garamond"/>
            </a:endParaRPr>
          </a:p>
        </p:txBody>
      </p:sp>
      <p:sp>
        <p:nvSpPr>
          <p:cNvPr id="1556" name="Google Shape;1556;p18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57" name="Google Shape;1557;p183"/>
          <p:cNvSpPr txBox="1"/>
          <p:nvPr/>
        </p:nvSpPr>
        <p:spPr>
          <a:xfrm>
            <a:off x="232700" y="863725"/>
            <a:ext cx="8612400" cy="1287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KMS stands for AWS Key Management Service.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This service provides capability to encrypt and decrypt the data.</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558" name="Google Shape;1558;p183"/>
          <p:cNvSpPr/>
          <p:nvPr/>
        </p:nvSpPr>
        <p:spPr>
          <a:xfrm>
            <a:off x="5143525" y="2687113"/>
            <a:ext cx="1290600" cy="114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KMS</a:t>
            </a:r>
            <a:endParaRPr/>
          </a:p>
        </p:txBody>
      </p:sp>
      <p:cxnSp>
        <p:nvCxnSpPr>
          <p:cNvPr id="1559" name="Google Shape;1559;p183"/>
          <p:cNvCxnSpPr/>
          <p:nvPr/>
        </p:nvCxnSpPr>
        <p:spPr>
          <a:xfrm flipH="1" rot="10800000">
            <a:off x="3226725" y="3002025"/>
            <a:ext cx="1664400" cy="18600"/>
          </a:xfrm>
          <a:prstGeom prst="straightConnector1">
            <a:avLst/>
          </a:prstGeom>
          <a:noFill/>
          <a:ln cap="flat" cmpd="sng" w="9525">
            <a:solidFill>
              <a:schemeClr val="dk2"/>
            </a:solidFill>
            <a:prstDash val="solid"/>
            <a:round/>
            <a:headEnd len="med" w="med" type="none"/>
            <a:tailEnd len="med" w="med" type="stealth"/>
          </a:ln>
        </p:spPr>
      </p:cxnSp>
      <p:sp>
        <p:nvSpPr>
          <p:cNvPr id="1560" name="Google Shape;1560;p183"/>
          <p:cNvSpPr txBox="1"/>
          <p:nvPr/>
        </p:nvSpPr>
        <p:spPr>
          <a:xfrm>
            <a:off x="3310725" y="2543675"/>
            <a:ext cx="14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password: 1234</a:t>
            </a:r>
            <a:endParaRPr/>
          </a:p>
        </p:txBody>
      </p:sp>
      <p:cxnSp>
        <p:nvCxnSpPr>
          <p:cNvPr id="1561" name="Google Shape;1561;p183"/>
          <p:cNvCxnSpPr/>
          <p:nvPr/>
        </p:nvCxnSpPr>
        <p:spPr>
          <a:xfrm flipH="1" rot="10800000">
            <a:off x="3226725" y="3570325"/>
            <a:ext cx="1664400" cy="18600"/>
          </a:xfrm>
          <a:prstGeom prst="straightConnector1">
            <a:avLst/>
          </a:prstGeom>
          <a:noFill/>
          <a:ln cap="flat" cmpd="sng" w="9525">
            <a:solidFill>
              <a:schemeClr val="dk2"/>
            </a:solidFill>
            <a:prstDash val="solid"/>
            <a:round/>
            <a:headEnd len="med" w="med" type="stealth"/>
            <a:tailEnd len="med" w="med" type="none"/>
          </a:ln>
        </p:spPr>
      </p:cxnSp>
      <p:sp>
        <p:nvSpPr>
          <p:cNvPr id="1562" name="Google Shape;1562;p183"/>
          <p:cNvSpPr txBox="1"/>
          <p:nvPr/>
        </p:nvSpPr>
        <p:spPr>
          <a:xfrm>
            <a:off x="3478725" y="3778125"/>
            <a:ext cx="14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#.@42312gsd</a:t>
            </a:r>
            <a:endParaRPr/>
          </a:p>
        </p:txBody>
      </p:sp>
      <p:pic>
        <p:nvPicPr>
          <p:cNvPr id="1563" name="Google Shape;1563;p183"/>
          <p:cNvPicPr preferRelativeResize="0"/>
          <p:nvPr/>
        </p:nvPicPr>
        <p:blipFill>
          <a:blip r:embed="rId3">
            <a:alphaModFix/>
          </a:blip>
          <a:stretch>
            <a:fillRect/>
          </a:stretch>
        </p:blipFill>
        <p:spPr>
          <a:xfrm>
            <a:off x="1845125" y="2773288"/>
            <a:ext cx="904875" cy="895350"/>
          </a:xfrm>
          <a:prstGeom prst="rect">
            <a:avLst/>
          </a:prstGeom>
          <a:noFill/>
          <a:ln>
            <a:noFill/>
          </a:ln>
        </p:spPr>
      </p:pic>
      <p:sp>
        <p:nvSpPr>
          <p:cNvPr id="1564" name="Google Shape;1564;p183"/>
          <p:cNvSpPr txBox="1"/>
          <p:nvPr/>
        </p:nvSpPr>
        <p:spPr>
          <a:xfrm>
            <a:off x="1973900" y="3778125"/>
            <a:ext cx="7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idx="1" type="subTitle"/>
          </p:nvPr>
        </p:nvSpPr>
        <p:spPr>
          <a:xfrm>
            <a:off x="265800" y="1019100"/>
            <a:ext cx="8612400" cy="3105300"/>
          </a:xfrm>
          <a:prstGeom prst="rect">
            <a:avLst/>
          </a:prstGeom>
          <a:ln cap="flat" cmpd="sng" w="952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Container Services are the one which runs on top AWS Managed EC2 instances.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Here the customers do not manage the OS or platform layer.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0000"/>
                </a:solidFill>
                <a:latin typeface="EB Garamond"/>
                <a:ea typeface="EB Garamond"/>
                <a:cs typeface="EB Garamond"/>
                <a:sym typeface="EB Garamond"/>
              </a:rPr>
              <a:t>Example</a:t>
            </a:r>
            <a:r>
              <a:rPr lang="en" sz="1800">
                <a:solidFill>
                  <a:srgbClr val="666666"/>
                </a:solidFill>
                <a:latin typeface="EB Garamond"/>
                <a:ea typeface="EB Garamond"/>
                <a:cs typeface="EB Garamond"/>
                <a:sym typeface="EB Garamond"/>
              </a:rPr>
              <a:t> : RDS, Elastic MapReduce,  Elastic BeanStalk.</a:t>
            </a:r>
            <a:endParaRPr sz="1800">
              <a:solidFill>
                <a:srgbClr val="666666"/>
              </a:solidFill>
              <a:latin typeface="EB Garamond"/>
              <a:ea typeface="EB Garamond"/>
              <a:cs typeface="EB Garamond"/>
              <a:sym typeface="EB Garamond"/>
            </a:endParaRPr>
          </a:p>
        </p:txBody>
      </p:sp>
      <p:sp>
        <p:nvSpPr>
          <p:cNvPr id="230" name="Google Shape;230;p4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31" name="Google Shape;231;p40"/>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rgbClr val="FF7A00"/>
                </a:solidFill>
                <a:latin typeface="EB Garamond"/>
                <a:ea typeface="EB Garamond"/>
                <a:cs typeface="EB Garamond"/>
                <a:sym typeface="EB Garamond"/>
              </a:rPr>
              <a:t>Container Services</a:t>
            </a:r>
            <a:endParaRPr sz="2400"/>
          </a:p>
        </p:txBody>
      </p:sp>
      <p:pic>
        <p:nvPicPr>
          <p:cNvPr descr="Database_copy_Amazon_RDS_MySQL_DB_Instance-128.png" id="232" name="Google Shape;232;p40"/>
          <p:cNvPicPr preferRelativeResize="0"/>
          <p:nvPr/>
        </p:nvPicPr>
        <p:blipFill>
          <a:blip r:embed="rId3">
            <a:alphaModFix/>
          </a:blip>
          <a:stretch>
            <a:fillRect/>
          </a:stretch>
        </p:blipFill>
        <p:spPr>
          <a:xfrm>
            <a:off x="1660775" y="3230425"/>
            <a:ext cx="1219200" cy="1219200"/>
          </a:xfrm>
          <a:prstGeom prst="rect">
            <a:avLst/>
          </a:prstGeom>
          <a:noFill/>
          <a:ln>
            <a:noFill/>
          </a:ln>
        </p:spPr>
      </p:pic>
      <p:pic>
        <p:nvPicPr>
          <p:cNvPr descr="Non-Service_Specific_copy_Generic_Database-128.png" id="233" name="Google Shape;233;p40"/>
          <p:cNvPicPr preferRelativeResize="0"/>
          <p:nvPr/>
        </p:nvPicPr>
        <p:blipFill>
          <a:blip r:embed="rId4">
            <a:alphaModFix/>
          </a:blip>
          <a:stretch>
            <a:fillRect/>
          </a:stretch>
        </p:blipFill>
        <p:spPr>
          <a:xfrm>
            <a:off x="4972325" y="3230425"/>
            <a:ext cx="1219200" cy="12192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84"/>
          <p:cNvSpPr txBox="1"/>
          <p:nvPr>
            <p:ph idx="1" type="subTitle"/>
          </p:nvPr>
        </p:nvSpPr>
        <p:spPr>
          <a:xfrm>
            <a:off x="89575" y="154627"/>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Integration of KMS</a:t>
            </a:r>
            <a:endParaRPr>
              <a:solidFill>
                <a:srgbClr val="6AA84F"/>
              </a:solidFill>
              <a:latin typeface="EB Garamond"/>
              <a:ea typeface="EB Garamond"/>
              <a:cs typeface="EB Garamond"/>
              <a:sym typeface="EB Garamond"/>
            </a:endParaRPr>
          </a:p>
        </p:txBody>
      </p:sp>
      <p:sp>
        <p:nvSpPr>
          <p:cNvPr id="1570" name="Google Shape;1570;p18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71" name="Google Shape;1571;p184"/>
          <p:cNvSpPr txBox="1"/>
          <p:nvPr/>
        </p:nvSpPr>
        <p:spPr>
          <a:xfrm>
            <a:off x="232700" y="863725"/>
            <a:ext cx="8612400" cy="1287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KMS also integrates with various AWS services like S3, DynamoDB, EBS and others.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572" name="Google Shape;1572;p184"/>
          <p:cNvPicPr preferRelativeResize="0"/>
          <p:nvPr/>
        </p:nvPicPr>
        <p:blipFill>
          <a:blip r:embed="rId3">
            <a:alphaModFix/>
          </a:blip>
          <a:stretch>
            <a:fillRect/>
          </a:stretch>
        </p:blipFill>
        <p:spPr>
          <a:xfrm>
            <a:off x="1761800" y="2611800"/>
            <a:ext cx="943250" cy="943250"/>
          </a:xfrm>
          <a:prstGeom prst="rect">
            <a:avLst/>
          </a:prstGeom>
          <a:noFill/>
          <a:ln>
            <a:noFill/>
          </a:ln>
        </p:spPr>
      </p:pic>
      <p:pic>
        <p:nvPicPr>
          <p:cNvPr id="1573" name="Google Shape;1573;p184"/>
          <p:cNvPicPr preferRelativeResize="0"/>
          <p:nvPr/>
        </p:nvPicPr>
        <p:blipFill>
          <a:blip r:embed="rId4">
            <a:alphaModFix/>
          </a:blip>
          <a:stretch>
            <a:fillRect/>
          </a:stretch>
        </p:blipFill>
        <p:spPr>
          <a:xfrm>
            <a:off x="4823092" y="2048175"/>
            <a:ext cx="751233" cy="756750"/>
          </a:xfrm>
          <a:prstGeom prst="rect">
            <a:avLst/>
          </a:prstGeom>
          <a:noFill/>
          <a:ln>
            <a:noFill/>
          </a:ln>
        </p:spPr>
      </p:pic>
      <p:pic>
        <p:nvPicPr>
          <p:cNvPr id="1574" name="Google Shape;1574;p184"/>
          <p:cNvPicPr preferRelativeResize="0"/>
          <p:nvPr/>
        </p:nvPicPr>
        <p:blipFill>
          <a:blip r:embed="rId5">
            <a:alphaModFix/>
          </a:blip>
          <a:stretch>
            <a:fillRect/>
          </a:stretch>
        </p:blipFill>
        <p:spPr>
          <a:xfrm>
            <a:off x="4870725" y="3508300"/>
            <a:ext cx="751225" cy="751225"/>
          </a:xfrm>
          <a:prstGeom prst="rect">
            <a:avLst/>
          </a:prstGeom>
          <a:noFill/>
          <a:ln>
            <a:noFill/>
          </a:ln>
        </p:spPr>
      </p:pic>
      <p:cxnSp>
        <p:nvCxnSpPr>
          <p:cNvPr id="1575" name="Google Shape;1575;p184"/>
          <p:cNvCxnSpPr>
            <a:stCxn id="1572" idx="3"/>
            <a:endCxn id="1573" idx="1"/>
          </p:cNvCxnSpPr>
          <p:nvPr/>
        </p:nvCxnSpPr>
        <p:spPr>
          <a:xfrm flipH="1" rot="10800000">
            <a:off x="2705050" y="2426425"/>
            <a:ext cx="2118000" cy="657000"/>
          </a:xfrm>
          <a:prstGeom prst="straightConnector1">
            <a:avLst/>
          </a:prstGeom>
          <a:noFill/>
          <a:ln cap="flat" cmpd="sng" w="9525">
            <a:solidFill>
              <a:schemeClr val="dk2"/>
            </a:solidFill>
            <a:prstDash val="solid"/>
            <a:round/>
            <a:headEnd len="med" w="med" type="none"/>
            <a:tailEnd len="med" w="med" type="none"/>
          </a:ln>
        </p:spPr>
      </p:cxnSp>
      <p:cxnSp>
        <p:nvCxnSpPr>
          <p:cNvPr id="1576" name="Google Shape;1576;p184"/>
          <p:cNvCxnSpPr>
            <a:stCxn id="1572" idx="3"/>
            <a:endCxn id="1574" idx="1"/>
          </p:cNvCxnSpPr>
          <p:nvPr/>
        </p:nvCxnSpPr>
        <p:spPr>
          <a:xfrm>
            <a:off x="2705050" y="3083425"/>
            <a:ext cx="2165700" cy="800400"/>
          </a:xfrm>
          <a:prstGeom prst="straightConnector1">
            <a:avLst/>
          </a:prstGeom>
          <a:noFill/>
          <a:ln cap="flat" cmpd="sng" w="9525">
            <a:solidFill>
              <a:schemeClr val="dk2"/>
            </a:solidFill>
            <a:prstDash val="solid"/>
            <a:round/>
            <a:headEnd len="med" w="med" type="none"/>
            <a:tailEnd len="med" w="med" type="none"/>
          </a:ln>
        </p:spPr>
      </p:cxnSp>
      <p:sp>
        <p:nvSpPr>
          <p:cNvPr id="1577" name="Google Shape;1577;p184"/>
          <p:cNvSpPr txBox="1"/>
          <p:nvPr/>
        </p:nvSpPr>
        <p:spPr>
          <a:xfrm>
            <a:off x="1659050" y="3609825"/>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AWS KMS</a:t>
            </a:r>
            <a:endParaRPr/>
          </a:p>
        </p:txBody>
      </p:sp>
      <p:sp>
        <p:nvSpPr>
          <p:cNvPr id="1578" name="Google Shape;1578;p184"/>
          <p:cNvSpPr txBox="1"/>
          <p:nvPr/>
        </p:nvSpPr>
        <p:spPr>
          <a:xfrm>
            <a:off x="5879500" y="2117075"/>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S3 Bucket</a:t>
            </a:r>
            <a:endParaRPr/>
          </a:p>
        </p:txBody>
      </p:sp>
      <p:sp>
        <p:nvSpPr>
          <p:cNvPr id="1579" name="Google Shape;1579;p184"/>
          <p:cNvSpPr txBox="1"/>
          <p:nvPr/>
        </p:nvSpPr>
        <p:spPr>
          <a:xfrm>
            <a:off x="6218950" y="3683813"/>
            <a:ext cx="6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EBS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85"/>
          <p:cNvSpPr txBox="1"/>
          <p:nvPr>
            <p:ph type="ctrTitle"/>
          </p:nvPr>
        </p:nvSpPr>
        <p:spPr>
          <a:xfrm>
            <a:off x="976725" y="1492675"/>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AWS Control Tower</a:t>
            </a:r>
            <a:endParaRPr sz="3600">
              <a:solidFill>
                <a:srgbClr val="666666"/>
              </a:solidFill>
              <a:latin typeface="EB Garamond"/>
              <a:ea typeface="EB Garamond"/>
              <a:cs typeface="EB Garamond"/>
              <a:sym typeface="EB Garamond"/>
            </a:endParaRPr>
          </a:p>
        </p:txBody>
      </p:sp>
      <p:sp>
        <p:nvSpPr>
          <p:cNvPr id="1585" name="Google Shape;1585;p18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Agility and Governance</a:t>
            </a:r>
            <a:endParaRPr>
              <a:solidFill>
                <a:srgbClr val="FF7A00"/>
              </a:solidFill>
              <a:latin typeface="EB Garamond"/>
              <a:ea typeface="EB Garamond"/>
              <a:cs typeface="EB Garamond"/>
              <a:sym typeface="EB Garamond"/>
            </a:endParaRPr>
          </a:p>
        </p:txBody>
      </p:sp>
      <p:cxnSp>
        <p:nvCxnSpPr>
          <p:cNvPr id="1586" name="Google Shape;1586;p18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587" name="Google Shape;1587;p18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86"/>
          <p:cNvSpPr txBox="1"/>
          <p:nvPr>
            <p:ph idx="1" type="subTitle"/>
          </p:nvPr>
        </p:nvSpPr>
        <p:spPr>
          <a:xfrm>
            <a:off x="741323" y="71675"/>
            <a:ext cx="72759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Challenges with Single AWS Account for Everything</a:t>
            </a:r>
            <a:endParaRPr>
              <a:solidFill>
                <a:srgbClr val="8E7CC3"/>
              </a:solidFill>
              <a:latin typeface="EB Garamond"/>
              <a:ea typeface="EB Garamond"/>
              <a:cs typeface="EB Garamond"/>
              <a:sym typeface="EB Garamond"/>
            </a:endParaRPr>
          </a:p>
        </p:txBody>
      </p:sp>
      <p:sp>
        <p:nvSpPr>
          <p:cNvPr id="1593" name="Google Shape;1593;p186"/>
          <p:cNvSpPr txBox="1"/>
          <p:nvPr/>
        </p:nvSpPr>
        <p:spPr>
          <a:xfrm>
            <a:off x="108600" y="809875"/>
            <a:ext cx="8775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Let us assume that organization has single AWS account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If privileged user’s credentials / keys are compromised, it is a high-risk for the entire organization.</a:t>
            </a:r>
            <a:endParaRPr sz="1800">
              <a:solidFill>
                <a:srgbClr val="666666"/>
              </a:solidFill>
              <a:latin typeface="EB Garamond"/>
              <a:ea typeface="EB Garamond"/>
              <a:cs typeface="EB Garamond"/>
              <a:sym typeface="EB Garamond"/>
            </a:endParaRPr>
          </a:p>
        </p:txBody>
      </p:sp>
      <p:sp>
        <p:nvSpPr>
          <p:cNvPr id="1594" name="Google Shape;1594;p186"/>
          <p:cNvSpPr/>
          <p:nvPr/>
        </p:nvSpPr>
        <p:spPr>
          <a:xfrm>
            <a:off x="3930550" y="2197675"/>
            <a:ext cx="2091900" cy="2900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5" name="Google Shape;1595;p186"/>
          <p:cNvPicPr preferRelativeResize="0"/>
          <p:nvPr/>
        </p:nvPicPr>
        <p:blipFill>
          <a:blip r:embed="rId3">
            <a:alphaModFix/>
          </a:blip>
          <a:stretch>
            <a:fillRect/>
          </a:stretch>
        </p:blipFill>
        <p:spPr>
          <a:xfrm>
            <a:off x="3702428" y="2108825"/>
            <a:ext cx="553947" cy="342900"/>
          </a:xfrm>
          <a:prstGeom prst="rect">
            <a:avLst/>
          </a:prstGeom>
          <a:noFill/>
          <a:ln>
            <a:noFill/>
          </a:ln>
        </p:spPr>
      </p:pic>
      <p:sp>
        <p:nvSpPr>
          <p:cNvPr id="1596" name="Google Shape;1596;p186"/>
          <p:cNvSpPr/>
          <p:nvPr/>
        </p:nvSpPr>
        <p:spPr>
          <a:xfrm>
            <a:off x="4144150" y="2517200"/>
            <a:ext cx="16647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Environment</a:t>
            </a:r>
            <a:endParaRPr sz="1200"/>
          </a:p>
        </p:txBody>
      </p:sp>
      <p:sp>
        <p:nvSpPr>
          <p:cNvPr id="1597" name="Google Shape;1597;p186"/>
          <p:cNvSpPr/>
          <p:nvPr/>
        </p:nvSpPr>
        <p:spPr>
          <a:xfrm>
            <a:off x="4144150" y="3408325"/>
            <a:ext cx="16647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Stage Environment</a:t>
            </a:r>
            <a:endParaRPr sz="1200"/>
          </a:p>
        </p:txBody>
      </p:sp>
      <p:sp>
        <p:nvSpPr>
          <p:cNvPr id="1598" name="Google Shape;1598;p186"/>
          <p:cNvSpPr/>
          <p:nvPr/>
        </p:nvSpPr>
        <p:spPr>
          <a:xfrm>
            <a:off x="4144150" y="4299450"/>
            <a:ext cx="16647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Prod Environment</a:t>
            </a:r>
            <a:endParaRPr sz="1200"/>
          </a:p>
        </p:txBody>
      </p:sp>
      <p:sp>
        <p:nvSpPr>
          <p:cNvPr id="1599" name="Google Shape;1599;p186"/>
          <p:cNvSpPr txBox="1"/>
          <p:nvPr/>
        </p:nvSpPr>
        <p:spPr>
          <a:xfrm>
            <a:off x="6181525" y="2546150"/>
            <a:ext cx="13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 Region</a:t>
            </a:r>
            <a:endParaRPr/>
          </a:p>
        </p:txBody>
      </p:sp>
      <p:sp>
        <p:nvSpPr>
          <p:cNvPr id="1600" name="Google Shape;1600;p186"/>
          <p:cNvSpPr txBox="1"/>
          <p:nvPr/>
        </p:nvSpPr>
        <p:spPr>
          <a:xfrm>
            <a:off x="6181525" y="3466225"/>
            <a:ext cx="151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Singapore Region</a:t>
            </a:r>
            <a:endParaRPr sz="1200"/>
          </a:p>
        </p:txBody>
      </p:sp>
      <p:sp>
        <p:nvSpPr>
          <p:cNvPr id="1601" name="Google Shape;1601;p186"/>
          <p:cNvSpPr txBox="1"/>
          <p:nvPr/>
        </p:nvSpPr>
        <p:spPr>
          <a:xfrm>
            <a:off x="6181525" y="4343850"/>
            <a:ext cx="151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Mumbai Region</a:t>
            </a:r>
            <a:endParaRPr sz="1200"/>
          </a:p>
        </p:txBody>
      </p:sp>
      <p:pic>
        <p:nvPicPr>
          <p:cNvPr id="1602" name="Google Shape;1602;p186"/>
          <p:cNvPicPr preferRelativeResize="0"/>
          <p:nvPr/>
        </p:nvPicPr>
        <p:blipFill>
          <a:blip r:embed="rId4">
            <a:alphaModFix/>
          </a:blip>
          <a:stretch>
            <a:fillRect/>
          </a:stretch>
        </p:blipFill>
        <p:spPr>
          <a:xfrm>
            <a:off x="161727" y="2668727"/>
            <a:ext cx="1267775" cy="1267775"/>
          </a:xfrm>
          <a:prstGeom prst="rect">
            <a:avLst/>
          </a:prstGeom>
          <a:noFill/>
          <a:ln>
            <a:noFill/>
          </a:ln>
        </p:spPr>
      </p:pic>
      <p:cxnSp>
        <p:nvCxnSpPr>
          <p:cNvPr id="1603" name="Google Shape;1603;p186"/>
          <p:cNvCxnSpPr/>
          <p:nvPr/>
        </p:nvCxnSpPr>
        <p:spPr>
          <a:xfrm>
            <a:off x="1660675" y="3408325"/>
            <a:ext cx="1833000" cy="9300"/>
          </a:xfrm>
          <a:prstGeom prst="straightConnector1">
            <a:avLst/>
          </a:prstGeom>
          <a:noFill/>
          <a:ln cap="flat" cmpd="sng" w="9525">
            <a:solidFill>
              <a:schemeClr val="dk2"/>
            </a:solidFill>
            <a:prstDash val="solid"/>
            <a:round/>
            <a:headEnd len="med" w="med" type="none"/>
            <a:tailEnd len="med" w="med" type="stealth"/>
          </a:ln>
        </p:spPr>
      </p:cxnSp>
      <p:sp>
        <p:nvSpPr>
          <p:cNvPr id="1604" name="Google Shape;1604;p186"/>
          <p:cNvSpPr txBox="1"/>
          <p:nvPr/>
        </p:nvSpPr>
        <p:spPr>
          <a:xfrm>
            <a:off x="290563" y="4021275"/>
            <a:ext cx="10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Attacker</a:t>
            </a:r>
            <a:endParaRPr/>
          </a:p>
        </p:txBody>
      </p:sp>
      <p:sp>
        <p:nvSpPr>
          <p:cNvPr id="1605" name="Google Shape;1605;p186"/>
          <p:cNvSpPr txBox="1"/>
          <p:nvPr/>
        </p:nvSpPr>
        <p:spPr>
          <a:xfrm>
            <a:off x="1744825" y="2743525"/>
            <a:ext cx="166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Complete Control</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87"/>
          <p:cNvSpPr txBox="1"/>
          <p:nvPr>
            <p:ph idx="1" type="subTitle"/>
          </p:nvPr>
        </p:nvSpPr>
        <p:spPr>
          <a:xfrm>
            <a:off x="72850" y="146500"/>
            <a:ext cx="75630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Better Architecture: Multi-Account</a:t>
            </a:r>
            <a:endParaRPr>
              <a:solidFill>
                <a:srgbClr val="8E7CC3"/>
              </a:solidFill>
              <a:latin typeface="EB Garamond"/>
              <a:ea typeface="EB Garamond"/>
              <a:cs typeface="EB Garamond"/>
              <a:sym typeface="EB Garamond"/>
            </a:endParaRPr>
          </a:p>
        </p:txBody>
      </p:sp>
      <p:sp>
        <p:nvSpPr>
          <p:cNvPr id="1611" name="Google Shape;1611;p187"/>
          <p:cNvSpPr txBox="1"/>
          <p:nvPr/>
        </p:nvSpPr>
        <p:spPr>
          <a:xfrm>
            <a:off x="354475" y="759050"/>
            <a:ext cx="8775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Better Architecture would be when each environment is isolated in individual set of isolated AWS accounts.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612" name="Google Shape;1612;p187"/>
          <p:cNvSpPr/>
          <p:nvPr/>
        </p:nvSpPr>
        <p:spPr>
          <a:xfrm>
            <a:off x="818475" y="2955150"/>
            <a:ext cx="1851600" cy="991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DEV AWS Account</a:t>
            </a:r>
            <a:endParaRPr/>
          </a:p>
        </p:txBody>
      </p:sp>
      <p:sp>
        <p:nvSpPr>
          <p:cNvPr id="1613" name="Google Shape;1613;p187"/>
          <p:cNvSpPr/>
          <p:nvPr/>
        </p:nvSpPr>
        <p:spPr>
          <a:xfrm>
            <a:off x="3093725" y="2955150"/>
            <a:ext cx="1961100" cy="991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Stage AWS Account</a:t>
            </a:r>
            <a:endParaRPr/>
          </a:p>
        </p:txBody>
      </p:sp>
      <p:sp>
        <p:nvSpPr>
          <p:cNvPr id="1614" name="Google Shape;1614;p187"/>
          <p:cNvSpPr/>
          <p:nvPr/>
        </p:nvSpPr>
        <p:spPr>
          <a:xfrm>
            <a:off x="5674750" y="2992575"/>
            <a:ext cx="1961100" cy="991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Prod AWS Account</a:t>
            </a:r>
            <a:endParaRPr/>
          </a:p>
        </p:txBody>
      </p:sp>
      <p:pic>
        <p:nvPicPr>
          <p:cNvPr id="1615" name="Google Shape;1615;p187"/>
          <p:cNvPicPr preferRelativeResize="0"/>
          <p:nvPr/>
        </p:nvPicPr>
        <p:blipFill>
          <a:blip r:embed="rId3">
            <a:alphaModFix/>
          </a:blip>
          <a:stretch>
            <a:fillRect/>
          </a:stretch>
        </p:blipFill>
        <p:spPr>
          <a:xfrm>
            <a:off x="354478" y="2810200"/>
            <a:ext cx="553948" cy="342900"/>
          </a:xfrm>
          <a:prstGeom prst="rect">
            <a:avLst/>
          </a:prstGeom>
          <a:noFill/>
          <a:ln>
            <a:noFill/>
          </a:ln>
        </p:spPr>
      </p:pic>
      <p:pic>
        <p:nvPicPr>
          <p:cNvPr id="1616" name="Google Shape;1616;p187"/>
          <p:cNvPicPr preferRelativeResize="0"/>
          <p:nvPr/>
        </p:nvPicPr>
        <p:blipFill>
          <a:blip r:embed="rId3">
            <a:alphaModFix/>
          </a:blip>
          <a:stretch>
            <a:fillRect/>
          </a:stretch>
        </p:blipFill>
        <p:spPr>
          <a:xfrm>
            <a:off x="2896428" y="2810200"/>
            <a:ext cx="553947" cy="342900"/>
          </a:xfrm>
          <a:prstGeom prst="rect">
            <a:avLst/>
          </a:prstGeom>
          <a:noFill/>
          <a:ln>
            <a:noFill/>
          </a:ln>
        </p:spPr>
      </p:pic>
      <p:pic>
        <p:nvPicPr>
          <p:cNvPr id="1617" name="Google Shape;1617;p187"/>
          <p:cNvPicPr preferRelativeResize="0"/>
          <p:nvPr/>
        </p:nvPicPr>
        <p:blipFill>
          <a:blip r:embed="rId3">
            <a:alphaModFix/>
          </a:blip>
          <a:stretch>
            <a:fillRect/>
          </a:stretch>
        </p:blipFill>
        <p:spPr>
          <a:xfrm>
            <a:off x="5478478" y="2869075"/>
            <a:ext cx="553947" cy="342900"/>
          </a:xfrm>
          <a:prstGeom prst="rect">
            <a:avLst/>
          </a:prstGeom>
          <a:noFill/>
          <a:ln>
            <a:noFill/>
          </a:ln>
        </p:spPr>
      </p:pic>
      <p:sp>
        <p:nvSpPr>
          <p:cNvPr id="1618" name="Google Shape;1618;p18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88"/>
          <p:cNvSpPr txBox="1"/>
          <p:nvPr>
            <p:ph idx="1" type="subTitle"/>
          </p:nvPr>
        </p:nvSpPr>
        <p:spPr>
          <a:xfrm>
            <a:off x="72850" y="146500"/>
            <a:ext cx="75630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Accounts for Individual Team</a:t>
            </a:r>
            <a:endParaRPr>
              <a:solidFill>
                <a:srgbClr val="8E7CC3"/>
              </a:solidFill>
              <a:latin typeface="EB Garamond"/>
              <a:ea typeface="EB Garamond"/>
              <a:cs typeface="EB Garamond"/>
              <a:sym typeface="EB Garamond"/>
            </a:endParaRPr>
          </a:p>
        </p:txBody>
      </p:sp>
      <p:sp>
        <p:nvSpPr>
          <p:cNvPr id="1624" name="Google Shape;1624;p188"/>
          <p:cNvSpPr txBox="1"/>
          <p:nvPr/>
        </p:nvSpPr>
        <p:spPr>
          <a:xfrm>
            <a:off x="354475" y="759050"/>
            <a:ext cx="8775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Larger organizations prefer to give individual set of AWS account for each teams.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This can ensure business agility as teams are not blocked.</a:t>
            </a:r>
            <a:endParaRPr sz="1800">
              <a:solidFill>
                <a:srgbClr val="666666"/>
              </a:solidFill>
              <a:latin typeface="EB Garamond"/>
              <a:ea typeface="EB Garamond"/>
              <a:cs typeface="EB Garamond"/>
              <a:sym typeface="EB Garamond"/>
            </a:endParaRPr>
          </a:p>
        </p:txBody>
      </p:sp>
      <p:sp>
        <p:nvSpPr>
          <p:cNvPr id="1625" name="Google Shape;1625;p188"/>
          <p:cNvSpPr/>
          <p:nvPr/>
        </p:nvSpPr>
        <p:spPr>
          <a:xfrm>
            <a:off x="785800" y="3011250"/>
            <a:ext cx="1851600" cy="991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DEV - Payments</a:t>
            </a:r>
            <a:endParaRPr/>
          </a:p>
        </p:txBody>
      </p:sp>
      <p:pic>
        <p:nvPicPr>
          <p:cNvPr id="1626" name="Google Shape;1626;p188"/>
          <p:cNvPicPr preferRelativeResize="0"/>
          <p:nvPr/>
        </p:nvPicPr>
        <p:blipFill>
          <a:blip r:embed="rId3">
            <a:alphaModFix/>
          </a:blip>
          <a:stretch>
            <a:fillRect/>
          </a:stretch>
        </p:blipFill>
        <p:spPr>
          <a:xfrm>
            <a:off x="456303" y="2869075"/>
            <a:ext cx="553948" cy="342900"/>
          </a:xfrm>
          <a:prstGeom prst="rect">
            <a:avLst/>
          </a:prstGeom>
          <a:noFill/>
          <a:ln>
            <a:noFill/>
          </a:ln>
        </p:spPr>
      </p:pic>
      <p:sp>
        <p:nvSpPr>
          <p:cNvPr id="1627" name="Google Shape;1627;p18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628" name="Google Shape;1628;p188"/>
          <p:cNvSpPr/>
          <p:nvPr/>
        </p:nvSpPr>
        <p:spPr>
          <a:xfrm>
            <a:off x="3509950" y="3011250"/>
            <a:ext cx="1851600" cy="991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DEV - Coupons</a:t>
            </a:r>
            <a:endParaRPr/>
          </a:p>
        </p:txBody>
      </p:sp>
      <p:pic>
        <p:nvPicPr>
          <p:cNvPr id="1629" name="Google Shape;1629;p188"/>
          <p:cNvPicPr preferRelativeResize="0"/>
          <p:nvPr/>
        </p:nvPicPr>
        <p:blipFill>
          <a:blip r:embed="rId3">
            <a:alphaModFix/>
          </a:blip>
          <a:stretch>
            <a:fillRect/>
          </a:stretch>
        </p:blipFill>
        <p:spPr>
          <a:xfrm>
            <a:off x="3045953" y="2866300"/>
            <a:ext cx="553947" cy="342900"/>
          </a:xfrm>
          <a:prstGeom prst="rect">
            <a:avLst/>
          </a:prstGeom>
          <a:noFill/>
          <a:ln>
            <a:noFill/>
          </a:ln>
        </p:spPr>
      </p:pic>
      <p:sp>
        <p:nvSpPr>
          <p:cNvPr id="1630" name="Google Shape;1630;p188"/>
          <p:cNvSpPr/>
          <p:nvPr/>
        </p:nvSpPr>
        <p:spPr>
          <a:xfrm>
            <a:off x="6365025" y="3011250"/>
            <a:ext cx="1851600" cy="991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DEV - Integration</a:t>
            </a:r>
            <a:endParaRPr/>
          </a:p>
        </p:txBody>
      </p:sp>
      <p:pic>
        <p:nvPicPr>
          <p:cNvPr id="1631" name="Google Shape;1631;p188"/>
          <p:cNvPicPr preferRelativeResize="0"/>
          <p:nvPr/>
        </p:nvPicPr>
        <p:blipFill>
          <a:blip r:embed="rId3">
            <a:alphaModFix/>
          </a:blip>
          <a:stretch>
            <a:fillRect/>
          </a:stretch>
        </p:blipFill>
        <p:spPr>
          <a:xfrm>
            <a:off x="5901028" y="2866300"/>
            <a:ext cx="553947" cy="3429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89"/>
          <p:cNvSpPr txBox="1"/>
          <p:nvPr>
            <p:ph idx="1" type="subTitle"/>
          </p:nvPr>
        </p:nvSpPr>
        <p:spPr>
          <a:xfrm>
            <a:off x="72850" y="146500"/>
            <a:ext cx="75630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Challenge 1 - Identity Management</a:t>
            </a:r>
            <a:endParaRPr>
              <a:solidFill>
                <a:srgbClr val="8E7CC3"/>
              </a:solidFill>
              <a:latin typeface="EB Garamond"/>
              <a:ea typeface="EB Garamond"/>
              <a:cs typeface="EB Garamond"/>
              <a:sym typeface="EB Garamond"/>
            </a:endParaRPr>
          </a:p>
        </p:txBody>
      </p:sp>
      <p:sp>
        <p:nvSpPr>
          <p:cNvPr id="1637" name="Google Shape;1637;p189"/>
          <p:cNvSpPr txBox="1"/>
          <p:nvPr/>
        </p:nvSpPr>
        <p:spPr>
          <a:xfrm>
            <a:off x="279650" y="789325"/>
            <a:ext cx="8775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638" name="Google Shape;1638;p18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639" name="Google Shape;1639;p189"/>
          <p:cNvSpPr/>
          <p:nvPr/>
        </p:nvSpPr>
        <p:spPr>
          <a:xfrm>
            <a:off x="1019350" y="2880375"/>
            <a:ext cx="6256500" cy="1617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89"/>
          <p:cNvSpPr/>
          <p:nvPr/>
        </p:nvSpPr>
        <p:spPr>
          <a:xfrm>
            <a:off x="1282475" y="314377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AWS 1</a:t>
            </a:r>
            <a:endParaRPr sz="1200"/>
          </a:p>
        </p:txBody>
      </p:sp>
      <p:sp>
        <p:nvSpPr>
          <p:cNvPr id="1641" name="Google Shape;1641;p189"/>
          <p:cNvSpPr/>
          <p:nvPr/>
        </p:nvSpPr>
        <p:spPr>
          <a:xfrm>
            <a:off x="1329250" y="385730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AWS 2</a:t>
            </a:r>
            <a:endParaRPr sz="1200"/>
          </a:p>
        </p:txBody>
      </p:sp>
      <p:sp>
        <p:nvSpPr>
          <p:cNvPr id="1642" name="Google Shape;1642;p189"/>
          <p:cNvSpPr/>
          <p:nvPr/>
        </p:nvSpPr>
        <p:spPr>
          <a:xfrm>
            <a:off x="2830600" y="385730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Stage AWS</a:t>
            </a:r>
            <a:endParaRPr sz="1200"/>
          </a:p>
        </p:txBody>
      </p:sp>
      <p:sp>
        <p:nvSpPr>
          <p:cNvPr id="1643" name="Google Shape;1643;p189"/>
          <p:cNvSpPr/>
          <p:nvPr/>
        </p:nvSpPr>
        <p:spPr>
          <a:xfrm>
            <a:off x="5820925" y="385730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Prod AWS 2</a:t>
            </a:r>
            <a:endParaRPr sz="1200"/>
          </a:p>
        </p:txBody>
      </p:sp>
      <p:sp>
        <p:nvSpPr>
          <p:cNvPr id="1644" name="Google Shape;1644;p189"/>
          <p:cNvSpPr/>
          <p:nvPr/>
        </p:nvSpPr>
        <p:spPr>
          <a:xfrm>
            <a:off x="4378725" y="385730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Security AWS</a:t>
            </a:r>
            <a:endParaRPr sz="1200"/>
          </a:p>
        </p:txBody>
      </p:sp>
      <p:sp>
        <p:nvSpPr>
          <p:cNvPr id="1645" name="Google Shape;1645;p189"/>
          <p:cNvSpPr/>
          <p:nvPr/>
        </p:nvSpPr>
        <p:spPr>
          <a:xfrm>
            <a:off x="2826325" y="309702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AWS 3</a:t>
            </a:r>
            <a:endParaRPr sz="1200"/>
          </a:p>
        </p:txBody>
      </p:sp>
      <p:sp>
        <p:nvSpPr>
          <p:cNvPr id="1646" name="Google Shape;1646;p189"/>
          <p:cNvSpPr/>
          <p:nvPr/>
        </p:nvSpPr>
        <p:spPr>
          <a:xfrm>
            <a:off x="5820913" y="309702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Prod AWS 1</a:t>
            </a:r>
            <a:endParaRPr sz="1200"/>
          </a:p>
        </p:txBody>
      </p:sp>
      <p:sp>
        <p:nvSpPr>
          <p:cNvPr id="1647" name="Google Shape;1647;p189"/>
          <p:cNvSpPr/>
          <p:nvPr/>
        </p:nvSpPr>
        <p:spPr>
          <a:xfrm>
            <a:off x="4323625" y="309702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Identity AWS</a:t>
            </a:r>
            <a:endParaRPr sz="1200"/>
          </a:p>
        </p:txBody>
      </p:sp>
      <p:cxnSp>
        <p:nvCxnSpPr>
          <p:cNvPr id="1648" name="Google Shape;1648;p189"/>
          <p:cNvCxnSpPr/>
          <p:nvPr/>
        </p:nvCxnSpPr>
        <p:spPr>
          <a:xfrm>
            <a:off x="1683325" y="1730075"/>
            <a:ext cx="0" cy="981900"/>
          </a:xfrm>
          <a:prstGeom prst="straightConnector1">
            <a:avLst/>
          </a:prstGeom>
          <a:noFill/>
          <a:ln cap="flat" cmpd="sng" w="9525">
            <a:solidFill>
              <a:schemeClr val="dk2"/>
            </a:solidFill>
            <a:prstDash val="solid"/>
            <a:round/>
            <a:headEnd len="med" w="med" type="none"/>
            <a:tailEnd len="med" w="med" type="stealth"/>
          </a:ln>
        </p:spPr>
      </p:cxnSp>
      <p:cxnSp>
        <p:nvCxnSpPr>
          <p:cNvPr id="1649" name="Google Shape;1649;p189"/>
          <p:cNvCxnSpPr/>
          <p:nvPr/>
        </p:nvCxnSpPr>
        <p:spPr>
          <a:xfrm>
            <a:off x="3946475" y="1804900"/>
            <a:ext cx="2700" cy="947400"/>
          </a:xfrm>
          <a:prstGeom prst="straightConnector1">
            <a:avLst/>
          </a:prstGeom>
          <a:noFill/>
          <a:ln cap="flat" cmpd="sng" w="9525">
            <a:solidFill>
              <a:schemeClr val="dk2"/>
            </a:solidFill>
            <a:prstDash val="solid"/>
            <a:round/>
            <a:headEnd len="med" w="med" type="none"/>
            <a:tailEnd len="med" w="med" type="stealth"/>
          </a:ln>
        </p:spPr>
      </p:cxnSp>
      <p:cxnSp>
        <p:nvCxnSpPr>
          <p:cNvPr id="1650" name="Google Shape;1650;p189"/>
          <p:cNvCxnSpPr/>
          <p:nvPr/>
        </p:nvCxnSpPr>
        <p:spPr>
          <a:xfrm>
            <a:off x="6196450" y="1779600"/>
            <a:ext cx="18600" cy="972600"/>
          </a:xfrm>
          <a:prstGeom prst="straightConnector1">
            <a:avLst/>
          </a:prstGeom>
          <a:noFill/>
          <a:ln cap="flat" cmpd="sng" w="9525">
            <a:solidFill>
              <a:schemeClr val="dk2"/>
            </a:solidFill>
            <a:prstDash val="solid"/>
            <a:round/>
            <a:headEnd len="med" w="med" type="none"/>
            <a:tailEnd len="med" w="med" type="stealth"/>
          </a:ln>
        </p:spPr>
      </p:cxnSp>
      <p:sp>
        <p:nvSpPr>
          <p:cNvPr id="1651" name="Google Shape;1651;p189"/>
          <p:cNvSpPr txBox="1"/>
          <p:nvPr/>
        </p:nvSpPr>
        <p:spPr>
          <a:xfrm>
            <a:off x="607825" y="1253125"/>
            <a:ext cx="215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username1, password1</a:t>
            </a:r>
            <a:endParaRPr sz="1300"/>
          </a:p>
        </p:txBody>
      </p:sp>
      <p:sp>
        <p:nvSpPr>
          <p:cNvPr id="1652" name="Google Shape;1652;p189"/>
          <p:cNvSpPr txBox="1"/>
          <p:nvPr/>
        </p:nvSpPr>
        <p:spPr>
          <a:xfrm>
            <a:off x="2927075" y="1253125"/>
            <a:ext cx="215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username2, password2</a:t>
            </a:r>
            <a:endParaRPr sz="1300"/>
          </a:p>
        </p:txBody>
      </p:sp>
      <p:sp>
        <p:nvSpPr>
          <p:cNvPr id="1653" name="Google Shape;1653;p189"/>
          <p:cNvSpPr txBox="1"/>
          <p:nvPr/>
        </p:nvSpPr>
        <p:spPr>
          <a:xfrm>
            <a:off x="5305200" y="1266513"/>
            <a:ext cx="215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username3 password3</a:t>
            </a:r>
            <a:endParaRPr sz="1300"/>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90"/>
          <p:cNvSpPr txBox="1"/>
          <p:nvPr>
            <p:ph idx="1" type="subTitle"/>
          </p:nvPr>
        </p:nvSpPr>
        <p:spPr>
          <a:xfrm>
            <a:off x="72850" y="146500"/>
            <a:ext cx="75630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Solution 1 - Single Sign On</a:t>
            </a:r>
            <a:endParaRPr>
              <a:solidFill>
                <a:srgbClr val="8E7CC3"/>
              </a:solidFill>
              <a:latin typeface="EB Garamond"/>
              <a:ea typeface="EB Garamond"/>
              <a:cs typeface="EB Garamond"/>
              <a:sym typeface="EB Garamond"/>
            </a:endParaRPr>
          </a:p>
        </p:txBody>
      </p:sp>
      <p:sp>
        <p:nvSpPr>
          <p:cNvPr id="1659" name="Google Shape;1659;p19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660" name="Google Shape;1660;p190"/>
          <p:cNvSpPr/>
          <p:nvPr/>
        </p:nvSpPr>
        <p:spPr>
          <a:xfrm>
            <a:off x="1056750" y="3020625"/>
            <a:ext cx="6256500" cy="1617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0"/>
          <p:cNvSpPr/>
          <p:nvPr/>
        </p:nvSpPr>
        <p:spPr>
          <a:xfrm>
            <a:off x="1254425" y="318117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AWS 1</a:t>
            </a:r>
            <a:endParaRPr sz="1200"/>
          </a:p>
        </p:txBody>
      </p:sp>
      <p:sp>
        <p:nvSpPr>
          <p:cNvPr id="1662" name="Google Shape;1662;p190"/>
          <p:cNvSpPr/>
          <p:nvPr/>
        </p:nvSpPr>
        <p:spPr>
          <a:xfrm>
            <a:off x="1366650" y="399755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AWS 2</a:t>
            </a:r>
            <a:endParaRPr sz="1200"/>
          </a:p>
        </p:txBody>
      </p:sp>
      <p:sp>
        <p:nvSpPr>
          <p:cNvPr id="1663" name="Google Shape;1663;p190"/>
          <p:cNvSpPr/>
          <p:nvPr/>
        </p:nvSpPr>
        <p:spPr>
          <a:xfrm>
            <a:off x="2868000" y="399755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Stage AWS</a:t>
            </a:r>
            <a:endParaRPr sz="1200"/>
          </a:p>
        </p:txBody>
      </p:sp>
      <p:sp>
        <p:nvSpPr>
          <p:cNvPr id="1664" name="Google Shape;1664;p190"/>
          <p:cNvSpPr/>
          <p:nvPr/>
        </p:nvSpPr>
        <p:spPr>
          <a:xfrm>
            <a:off x="5858325" y="399755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Prod AWS 2</a:t>
            </a:r>
            <a:endParaRPr sz="1200"/>
          </a:p>
        </p:txBody>
      </p:sp>
      <p:sp>
        <p:nvSpPr>
          <p:cNvPr id="1665" name="Google Shape;1665;p190"/>
          <p:cNvSpPr/>
          <p:nvPr/>
        </p:nvSpPr>
        <p:spPr>
          <a:xfrm>
            <a:off x="4416125" y="399755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Security AWS</a:t>
            </a:r>
            <a:endParaRPr sz="1200"/>
          </a:p>
        </p:txBody>
      </p:sp>
      <p:sp>
        <p:nvSpPr>
          <p:cNvPr id="1666" name="Google Shape;1666;p190"/>
          <p:cNvSpPr/>
          <p:nvPr/>
        </p:nvSpPr>
        <p:spPr>
          <a:xfrm>
            <a:off x="2863725" y="323727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AWS 3</a:t>
            </a:r>
            <a:endParaRPr sz="1200"/>
          </a:p>
        </p:txBody>
      </p:sp>
      <p:sp>
        <p:nvSpPr>
          <p:cNvPr id="1667" name="Google Shape;1667;p190"/>
          <p:cNvSpPr/>
          <p:nvPr/>
        </p:nvSpPr>
        <p:spPr>
          <a:xfrm>
            <a:off x="5858313" y="323727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Prod AWS 1</a:t>
            </a:r>
            <a:endParaRPr sz="1200"/>
          </a:p>
        </p:txBody>
      </p:sp>
      <p:sp>
        <p:nvSpPr>
          <p:cNvPr id="1668" name="Google Shape;1668;p190"/>
          <p:cNvSpPr/>
          <p:nvPr/>
        </p:nvSpPr>
        <p:spPr>
          <a:xfrm>
            <a:off x="4361025" y="323727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Identity AWS</a:t>
            </a:r>
            <a:endParaRPr sz="1200"/>
          </a:p>
        </p:txBody>
      </p:sp>
      <p:sp>
        <p:nvSpPr>
          <p:cNvPr id="1669" name="Google Shape;1669;p190"/>
          <p:cNvSpPr txBox="1"/>
          <p:nvPr/>
        </p:nvSpPr>
        <p:spPr>
          <a:xfrm>
            <a:off x="304350" y="489400"/>
            <a:ext cx="8775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Single sign-on (SSO) is an authentication method that enables users to securely authenticate with multiple applications and websites by using just one set of credentials.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670" name="Google Shape;1670;p190"/>
          <p:cNvSpPr/>
          <p:nvPr/>
        </p:nvSpPr>
        <p:spPr>
          <a:xfrm>
            <a:off x="2863725" y="1847450"/>
            <a:ext cx="2384700" cy="458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SSO</a:t>
            </a:r>
            <a:endParaRPr/>
          </a:p>
        </p:txBody>
      </p:sp>
      <p:cxnSp>
        <p:nvCxnSpPr>
          <p:cNvPr id="1671" name="Google Shape;1671;p190"/>
          <p:cNvCxnSpPr>
            <a:stCxn id="1670" idx="2"/>
          </p:cNvCxnSpPr>
          <p:nvPr/>
        </p:nvCxnSpPr>
        <p:spPr>
          <a:xfrm flipH="1">
            <a:off x="1935975" y="2305550"/>
            <a:ext cx="2120100" cy="640200"/>
          </a:xfrm>
          <a:prstGeom prst="straightConnector1">
            <a:avLst/>
          </a:prstGeom>
          <a:noFill/>
          <a:ln cap="flat" cmpd="sng" w="9525">
            <a:solidFill>
              <a:schemeClr val="dk2"/>
            </a:solidFill>
            <a:prstDash val="solid"/>
            <a:round/>
            <a:headEnd len="med" w="med" type="none"/>
            <a:tailEnd len="med" w="med" type="stealth"/>
          </a:ln>
        </p:spPr>
      </p:cxnSp>
      <p:cxnSp>
        <p:nvCxnSpPr>
          <p:cNvPr id="1672" name="Google Shape;1672;p190"/>
          <p:cNvCxnSpPr>
            <a:stCxn id="1670" idx="2"/>
          </p:cNvCxnSpPr>
          <p:nvPr/>
        </p:nvCxnSpPr>
        <p:spPr>
          <a:xfrm>
            <a:off x="4056075" y="2305550"/>
            <a:ext cx="2322000" cy="6684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91"/>
          <p:cNvSpPr txBox="1"/>
          <p:nvPr>
            <p:ph idx="1" type="subTitle"/>
          </p:nvPr>
        </p:nvSpPr>
        <p:spPr>
          <a:xfrm>
            <a:off x="72850" y="146500"/>
            <a:ext cx="75630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Challenge 2 - Security Hardening</a:t>
            </a:r>
            <a:endParaRPr>
              <a:solidFill>
                <a:srgbClr val="8E7CC3"/>
              </a:solidFill>
              <a:latin typeface="EB Garamond"/>
              <a:ea typeface="EB Garamond"/>
              <a:cs typeface="EB Garamond"/>
              <a:sym typeface="EB Garamond"/>
            </a:endParaRPr>
          </a:p>
        </p:txBody>
      </p:sp>
      <p:sp>
        <p:nvSpPr>
          <p:cNvPr id="1678" name="Google Shape;1678;p191"/>
          <p:cNvSpPr txBox="1"/>
          <p:nvPr/>
        </p:nvSpPr>
        <p:spPr>
          <a:xfrm>
            <a:off x="279650" y="789325"/>
            <a:ext cx="8775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679" name="Google Shape;1679;p19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680" name="Google Shape;1680;p191"/>
          <p:cNvSpPr/>
          <p:nvPr/>
        </p:nvSpPr>
        <p:spPr>
          <a:xfrm>
            <a:off x="1019350" y="2880375"/>
            <a:ext cx="6256500" cy="1617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91"/>
          <p:cNvSpPr/>
          <p:nvPr/>
        </p:nvSpPr>
        <p:spPr>
          <a:xfrm>
            <a:off x="1282475" y="314377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AWS 1</a:t>
            </a:r>
            <a:endParaRPr sz="1200"/>
          </a:p>
        </p:txBody>
      </p:sp>
      <p:sp>
        <p:nvSpPr>
          <p:cNvPr id="1682" name="Google Shape;1682;p191"/>
          <p:cNvSpPr/>
          <p:nvPr/>
        </p:nvSpPr>
        <p:spPr>
          <a:xfrm>
            <a:off x="1329250" y="385730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AWS 2</a:t>
            </a:r>
            <a:endParaRPr sz="1200"/>
          </a:p>
        </p:txBody>
      </p:sp>
      <p:sp>
        <p:nvSpPr>
          <p:cNvPr id="1683" name="Google Shape;1683;p191"/>
          <p:cNvSpPr/>
          <p:nvPr/>
        </p:nvSpPr>
        <p:spPr>
          <a:xfrm>
            <a:off x="2830600" y="385730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Stage AWS</a:t>
            </a:r>
            <a:endParaRPr sz="1200"/>
          </a:p>
        </p:txBody>
      </p:sp>
      <p:sp>
        <p:nvSpPr>
          <p:cNvPr id="1684" name="Google Shape;1684;p191"/>
          <p:cNvSpPr/>
          <p:nvPr/>
        </p:nvSpPr>
        <p:spPr>
          <a:xfrm>
            <a:off x="5820925" y="385730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Prod AWS 2</a:t>
            </a:r>
            <a:endParaRPr sz="1200"/>
          </a:p>
        </p:txBody>
      </p:sp>
      <p:sp>
        <p:nvSpPr>
          <p:cNvPr id="1685" name="Google Shape;1685;p191"/>
          <p:cNvSpPr/>
          <p:nvPr/>
        </p:nvSpPr>
        <p:spPr>
          <a:xfrm>
            <a:off x="4378725" y="3857300"/>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Security AWS</a:t>
            </a:r>
            <a:endParaRPr sz="1200"/>
          </a:p>
        </p:txBody>
      </p:sp>
      <p:sp>
        <p:nvSpPr>
          <p:cNvPr id="1686" name="Google Shape;1686;p191"/>
          <p:cNvSpPr/>
          <p:nvPr/>
        </p:nvSpPr>
        <p:spPr>
          <a:xfrm>
            <a:off x="2826325" y="309702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Dev AWS 3</a:t>
            </a:r>
            <a:endParaRPr sz="1200"/>
          </a:p>
        </p:txBody>
      </p:sp>
      <p:sp>
        <p:nvSpPr>
          <p:cNvPr id="1687" name="Google Shape;1687;p191"/>
          <p:cNvSpPr/>
          <p:nvPr/>
        </p:nvSpPr>
        <p:spPr>
          <a:xfrm>
            <a:off x="5820913" y="309702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Prod AWS 1</a:t>
            </a:r>
            <a:endParaRPr sz="1200"/>
          </a:p>
        </p:txBody>
      </p:sp>
      <p:sp>
        <p:nvSpPr>
          <p:cNvPr id="1688" name="Google Shape;1688;p191"/>
          <p:cNvSpPr/>
          <p:nvPr/>
        </p:nvSpPr>
        <p:spPr>
          <a:xfrm>
            <a:off x="4323625" y="3097025"/>
            <a:ext cx="12144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Identity AWS</a:t>
            </a:r>
            <a:endParaRPr sz="1200"/>
          </a:p>
        </p:txBody>
      </p:sp>
      <p:cxnSp>
        <p:nvCxnSpPr>
          <p:cNvPr id="1689" name="Google Shape;1689;p191"/>
          <p:cNvCxnSpPr/>
          <p:nvPr/>
        </p:nvCxnSpPr>
        <p:spPr>
          <a:xfrm>
            <a:off x="1683325" y="1730075"/>
            <a:ext cx="0" cy="981900"/>
          </a:xfrm>
          <a:prstGeom prst="straightConnector1">
            <a:avLst/>
          </a:prstGeom>
          <a:noFill/>
          <a:ln cap="flat" cmpd="sng" w="9525">
            <a:solidFill>
              <a:schemeClr val="dk2"/>
            </a:solidFill>
            <a:prstDash val="solid"/>
            <a:round/>
            <a:headEnd len="med" w="med" type="none"/>
            <a:tailEnd len="med" w="med" type="stealth"/>
          </a:ln>
        </p:spPr>
      </p:cxnSp>
      <p:cxnSp>
        <p:nvCxnSpPr>
          <p:cNvPr id="1690" name="Google Shape;1690;p191"/>
          <p:cNvCxnSpPr/>
          <p:nvPr/>
        </p:nvCxnSpPr>
        <p:spPr>
          <a:xfrm>
            <a:off x="3946475" y="1804900"/>
            <a:ext cx="2700" cy="947400"/>
          </a:xfrm>
          <a:prstGeom prst="straightConnector1">
            <a:avLst/>
          </a:prstGeom>
          <a:noFill/>
          <a:ln cap="flat" cmpd="sng" w="9525">
            <a:solidFill>
              <a:schemeClr val="dk2"/>
            </a:solidFill>
            <a:prstDash val="solid"/>
            <a:round/>
            <a:headEnd len="med" w="med" type="none"/>
            <a:tailEnd len="med" w="med" type="stealth"/>
          </a:ln>
        </p:spPr>
      </p:cxnSp>
      <p:cxnSp>
        <p:nvCxnSpPr>
          <p:cNvPr id="1691" name="Google Shape;1691;p191"/>
          <p:cNvCxnSpPr/>
          <p:nvPr/>
        </p:nvCxnSpPr>
        <p:spPr>
          <a:xfrm>
            <a:off x="6196450" y="1779600"/>
            <a:ext cx="18600" cy="972600"/>
          </a:xfrm>
          <a:prstGeom prst="straightConnector1">
            <a:avLst/>
          </a:prstGeom>
          <a:noFill/>
          <a:ln cap="flat" cmpd="sng" w="9525">
            <a:solidFill>
              <a:schemeClr val="dk2"/>
            </a:solidFill>
            <a:prstDash val="solid"/>
            <a:round/>
            <a:headEnd len="med" w="med" type="none"/>
            <a:tailEnd len="med" w="med" type="stealth"/>
          </a:ln>
        </p:spPr>
      </p:cxnSp>
      <p:sp>
        <p:nvSpPr>
          <p:cNvPr id="1692" name="Google Shape;1692;p191"/>
          <p:cNvSpPr txBox="1"/>
          <p:nvPr/>
        </p:nvSpPr>
        <p:spPr>
          <a:xfrm>
            <a:off x="607825" y="1253125"/>
            <a:ext cx="215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    Enable AWS Config</a:t>
            </a:r>
            <a:endParaRPr sz="1300"/>
          </a:p>
        </p:txBody>
      </p:sp>
      <p:sp>
        <p:nvSpPr>
          <p:cNvPr id="1693" name="Google Shape;1693;p191"/>
          <p:cNvSpPr txBox="1"/>
          <p:nvPr/>
        </p:nvSpPr>
        <p:spPr>
          <a:xfrm>
            <a:off x="2927075" y="1253125"/>
            <a:ext cx="224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AWS Organizations &amp; SCP</a:t>
            </a:r>
            <a:endParaRPr sz="1300"/>
          </a:p>
        </p:txBody>
      </p:sp>
      <p:sp>
        <p:nvSpPr>
          <p:cNvPr id="1694" name="Google Shape;1694;p191"/>
          <p:cNvSpPr txBox="1"/>
          <p:nvPr/>
        </p:nvSpPr>
        <p:spPr>
          <a:xfrm>
            <a:off x="5341125" y="1266513"/>
            <a:ext cx="215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Centralized Logging</a:t>
            </a:r>
            <a:endParaRPr sz="1300">
              <a:solidFill>
                <a:schemeClr val="dk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92"/>
          <p:cNvSpPr txBox="1"/>
          <p:nvPr>
            <p:ph idx="1" type="subTitle"/>
          </p:nvPr>
        </p:nvSpPr>
        <p:spPr>
          <a:xfrm>
            <a:off x="72850" y="146500"/>
            <a:ext cx="75630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Solution 2 - Security Automation</a:t>
            </a:r>
            <a:endParaRPr>
              <a:solidFill>
                <a:srgbClr val="8E7CC3"/>
              </a:solidFill>
              <a:latin typeface="EB Garamond"/>
              <a:ea typeface="EB Garamond"/>
              <a:cs typeface="EB Garamond"/>
              <a:sym typeface="EB Garamond"/>
            </a:endParaRPr>
          </a:p>
        </p:txBody>
      </p:sp>
      <p:sp>
        <p:nvSpPr>
          <p:cNvPr id="1700" name="Google Shape;1700;p19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701" name="Google Shape;1701;p192"/>
          <p:cNvSpPr txBox="1"/>
          <p:nvPr/>
        </p:nvSpPr>
        <p:spPr>
          <a:xfrm>
            <a:off x="304350" y="489400"/>
            <a:ext cx="8775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CloudFormation StackSets allows you to create, update, or delete stacks across multiple accounts and Regions with a single operation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702" name="Google Shape;1702;p192"/>
          <p:cNvPicPr preferRelativeResize="0"/>
          <p:nvPr/>
        </p:nvPicPr>
        <p:blipFill>
          <a:blip r:embed="rId3">
            <a:alphaModFix/>
          </a:blip>
          <a:stretch>
            <a:fillRect/>
          </a:stretch>
        </p:blipFill>
        <p:spPr>
          <a:xfrm>
            <a:off x="1795575" y="1877150"/>
            <a:ext cx="4956451" cy="2776700"/>
          </a:xfrm>
          <a:prstGeom prst="rect">
            <a:avLst/>
          </a:prstGeom>
          <a:noFill/>
          <a:ln>
            <a:noFill/>
          </a:ln>
        </p:spPr>
      </p:pic>
      <p:sp>
        <p:nvSpPr>
          <p:cNvPr id="1703" name="Google Shape;1703;p192"/>
          <p:cNvSpPr txBox="1"/>
          <p:nvPr/>
        </p:nvSpPr>
        <p:spPr>
          <a:xfrm>
            <a:off x="3974550" y="1877150"/>
            <a:ext cx="2609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Enable AWS Config</a:t>
            </a:r>
            <a:endParaRPr/>
          </a:p>
          <a:p>
            <a:pPr indent="-317500" lvl="0" marL="457200" rtl="0" algn="l">
              <a:spcBef>
                <a:spcPts val="0"/>
              </a:spcBef>
              <a:spcAft>
                <a:spcPts val="0"/>
              </a:spcAft>
              <a:buSzPts val="1400"/>
              <a:buChar char="●"/>
            </a:pPr>
            <a:r>
              <a:rPr lang="en"/>
              <a:t>Enable AWS CloudTrail</a:t>
            </a:r>
            <a:endParaRPr/>
          </a:p>
          <a:p>
            <a:pPr indent="-317500" lvl="0" marL="457200" rtl="0" algn="l">
              <a:spcBef>
                <a:spcPts val="0"/>
              </a:spcBef>
              <a:spcAft>
                <a:spcPts val="0"/>
              </a:spcAft>
              <a:buSzPts val="1400"/>
              <a:buChar char="●"/>
            </a:pPr>
            <a:r>
              <a:rPr lang="en"/>
              <a:t>Enable AWS Guard Duty</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9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Centralized Logging</a:t>
            </a:r>
            <a:endParaRPr>
              <a:solidFill>
                <a:srgbClr val="FF7A00"/>
              </a:solidFill>
              <a:latin typeface="EB Garamond"/>
              <a:ea typeface="EB Garamond"/>
              <a:cs typeface="EB Garamond"/>
              <a:sym typeface="EB Garamond"/>
            </a:endParaRPr>
          </a:p>
        </p:txBody>
      </p:sp>
      <p:sp>
        <p:nvSpPr>
          <p:cNvPr id="1709" name="Google Shape;1709;p19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710" name="Google Shape;1710;p193"/>
          <p:cNvSpPr txBox="1"/>
          <p:nvPr/>
        </p:nvSpPr>
        <p:spPr>
          <a:xfrm>
            <a:off x="556675" y="969325"/>
            <a:ext cx="82146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is a best practice to store logs from all AWS accounts to a centralized AWS account.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711" name="Google Shape;1711;p193"/>
          <p:cNvSpPr/>
          <p:nvPr/>
        </p:nvSpPr>
        <p:spPr>
          <a:xfrm>
            <a:off x="4880824" y="2461552"/>
            <a:ext cx="2065800" cy="8493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93"/>
          <p:cNvSpPr/>
          <p:nvPr/>
        </p:nvSpPr>
        <p:spPr>
          <a:xfrm>
            <a:off x="1202849" y="2723752"/>
            <a:ext cx="2065800" cy="11967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93"/>
          <p:cNvSpPr/>
          <p:nvPr/>
        </p:nvSpPr>
        <p:spPr>
          <a:xfrm>
            <a:off x="4880824" y="3595677"/>
            <a:ext cx="2065800" cy="8493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4" name="Google Shape;1714;p193"/>
          <p:cNvPicPr preferRelativeResize="0"/>
          <p:nvPr/>
        </p:nvPicPr>
        <p:blipFill>
          <a:blip r:embed="rId3">
            <a:alphaModFix/>
          </a:blip>
          <a:stretch>
            <a:fillRect/>
          </a:stretch>
        </p:blipFill>
        <p:spPr>
          <a:xfrm>
            <a:off x="1143849" y="2612615"/>
            <a:ext cx="426950" cy="432575"/>
          </a:xfrm>
          <a:prstGeom prst="rect">
            <a:avLst/>
          </a:prstGeom>
          <a:noFill/>
          <a:ln>
            <a:noFill/>
          </a:ln>
        </p:spPr>
      </p:pic>
      <p:sp>
        <p:nvSpPr>
          <p:cNvPr id="1715" name="Google Shape;1715;p193"/>
          <p:cNvSpPr txBox="1"/>
          <p:nvPr/>
        </p:nvSpPr>
        <p:spPr>
          <a:xfrm>
            <a:off x="5413254" y="2989969"/>
            <a:ext cx="1096800" cy="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Account </a:t>
            </a:r>
            <a:r>
              <a:rPr lang="en"/>
              <a:t>A</a:t>
            </a:r>
            <a:endParaRPr/>
          </a:p>
        </p:txBody>
      </p:sp>
      <p:sp>
        <p:nvSpPr>
          <p:cNvPr id="1716" name="Google Shape;1716;p193"/>
          <p:cNvSpPr txBox="1"/>
          <p:nvPr/>
        </p:nvSpPr>
        <p:spPr>
          <a:xfrm>
            <a:off x="5466499" y="4112668"/>
            <a:ext cx="1096800" cy="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Account </a:t>
            </a:r>
            <a:r>
              <a:rPr lang="en"/>
              <a:t>B</a:t>
            </a:r>
            <a:endParaRPr/>
          </a:p>
        </p:txBody>
      </p:sp>
      <p:sp>
        <p:nvSpPr>
          <p:cNvPr id="1717" name="Google Shape;1717;p193"/>
          <p:cNvSpPr txBox="1"/>
          <p:nvPr/>
        </p:nvSpPr>
        <p:spPr>
          <a:xfrm>
            <a:off x="1570798" y="3595677"/>
            <a:ext cx="1329900" cy="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Logging Account</a:t>
            </a:r>
            <a:endParaRPr/>
          </a:p>
        </p:txBody>
      </p:sp>
      <p:pic>
        <p:nvPicPr>
          <p:cNvPr id="1718" name="Google Shape;1718;p193"/>
          <p:cNvPicPr preferRelativeResize="0"/>
          <p:nvPr/>
        </p:nvPicPr>
        <p:blipFill>
          <a:blip r:embed="rId4">
            <a:alphaModFix/>
          </a:blip>
          <a:stretch>
            <a:fillRect/>
          </a:stretch>
        </p:blipFill>
        <p:spPr>
          <a:xfrm>
            <a:off x="1964286" y="2938977"/>
            <a:ext cx="542925" cy="561975"/>
          </a:xfrm>
          <a:prstGeom prst="rect">
            <a:avLst/>
          </a:prstGeom>
          <a:noFill/>
          <a:ln>
            <a:noFill/>
          </a:ln>
        </p:spPr>
      </p:pic>
      <p:pic>
        <p:nvPicPr>
          <p:cNvPr id="1719" name="Google Shape;1719;p193"/>
          <p:cNvPicPr preferRelativeResize="0"/>
          <p:nvPr/>
        </p:nvPicPr>
        <p:blipFill>
          <a:blip r:embed="rId5">
            <a:alphaModFix/>
          </a:blip>
          <a:stretch>
            <a:fillRect/>
          </a:stretch>
        </p:blipFill>
        <p:spPr>
          <a:xfrm>
            <a:off x="5572319" y="2563125"/>
            <a:ext cx="356238" cy="432575"/>
          </a:xfrm>
          <a:prstGeom prst="rect">
            <a:avLst/>
          </a:prstGeom>
          <a:noFill/>
          <a:ln>
            <a:noFill/>
          </a:ln>
        </p:spPr>
      </p:pic>
      <p:sp>
        <p:nvSpPr>
          <p:cNvPr id="1720" name="Google Shape;1720;p193"/>
          <p:cNvSpPr txBox="1"/>
          <p:nvPr/>
        </p:nvSpPr>
        <p:spPr>
          <a:xfrm>
            <a:off x="6002255" y="2609029"/>
            <a:ext cx="1096800" cy="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CloudTrail</a:t>
            </a:r>
            <a:endParaRPr/>
          </a:p>
        </p:txBody>
      </p:sp>
      <p:pic>
        <p:nvPicPr>
          <p:cNvPr id="1721" name="Google Shape;1721;p193"/>
          <p:cNvPicPr preferRelativeResize="0"/>
          <p:nvPr/>
        </p:nvPicPr>
        <p:blipFill>
          <a:blip r:embed="rId6">
            <a:alphaModFix/>
          </a:blip>
          <a:stretch>
            <a:fillRect/>
          </a:stretch>
        </p:blipFill>
        <p:spPr>
          <a:xfrm>
            <a:off x="5606725" y="3691302"/>
            <a:ext cx="356225" cy="424979"/>
          </a:xfrm>
          <a:prstGeom prst="rect">
            <a:avLst/>
          </a:prstGeom>
          <a:noFill/>
          <a:ln>
            <a:noFill/>
          </a:ln>
        </p:spPr>
      </p:pic>
      <p:sp>
        <p:nvSpPr>
          <p:cNvPr id="1722" name="Google Shape;1722;p193"/>
          <p:cNvSpPr txBox="1"/>
          <p:nvPr/>
        </p:nvSpPr>
        <p:spPr>
          <a:xfrm>
            <a:off x="6002255" y="3723483"/>
            <a:ext cx="1096800" cy="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Config </a:t>
            </a:r>
            <a:endParaRPr/>
          </a:p>
        </p:txBody>
      </p:sp>
      <p:cxnSp>
        <p:nvCxnSpPr>
          <p:cNvPr id="1723" name="Google Shape;1723;p193"/>
          <p:cNvCxnSpPr>
            <a:stCxn id="1711" idx="1"/>
            <a:endCxn id="1712" idx="3"/>
          </p:cNvCxnSpPr>
          <p:nvPr/>
        </p:nvCxnSpPr>
        <p:spPr>
          <a:xfrm flipH="1">
            <a:off x="3268624" y="2886202"/>
            <a:ext cx="1612200" cy="435900"/>
          </a:xfrm>
          <a:prstGeom prst="curvedConnector3">
            <a:avLst>
              <a:gd fmla="val 49999" name="adj1"/>
            </a:avLst>
          </a:prstGeom>
          <a:noFill/>
          <a:ln cap="flat" cmpd="sng" w="9525">
            <a:solidFill>
              <a:srgbClr val="595959"/>
            </a:solidFill>
            <a:prstDash val="solid"/>
            <a:round/>
            <a:headEnd len="med" w="med" type="none"/>
            <a:tailEnd len="med" w="med" type="stealth"/>
          </a:ln>
        </p:spPr>
      </p:cxnSp>
      <p:cxnSp>
        <p:nvCxnSpPr>
          <p:cNvPr id="1724" name="Google Shape;1724;p193"/>
          <p:cNvCxnSpPr>
            <a:stCxn id="1713" idx="1"/>
            <a:endCxn id="1712" idx="3"/>
          </p:cNvCxnSpPr>
          <p:nvPr/>
        </p:nvCxnSpPr>
        <p:spPr>
          <a:xfrm rot="10800000">
            <a:off x="3268624" y="3322227"/>
            <a:ext cx="1612200" cy="698100"/>
          </a:xfrm>
          <a:prstGeom prst="curvedConnector3">
            <a:avLst>
              <a:gd fmla="val 49999" name="adj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idx="1" type="subTitle"/>
          </p:nvPr>
        </p:nvSpPr>
        <p:spPr>
          <a:xfrm>
            <a:off x="130575" y="333100"/>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p:txBody>
      </p:sp>
      <p:sp>
        <p:nvSpPr>
          <p:cNvPr id="239" name="Google Shape;239;p4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40" name="Google Shape;240;p41"/>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rgbClr val="38761D"/>
                </a:solidFill>
                <a:latin typeface="Consolas"/>
                <a:ea typeface="Consolas"/>
                <a:cs typeface="Consolas"/>
                <a:sym typeface="Consolas"/>
              </a:rPr>
              <a:t>    Container Services</a:t>
            </a:r>
            <a:endParaRPr sz="2400"/>
          </a:p>
        </p:txBody>
      </p:sp>
      <p:sp>
        <p:nvSpPr>
          <p:cNvPr id="241" name="Google Shape;241;p41"/>
          <p:cNvSpPr txBox="1"/>
          <p:nvPr/>
        </p:nvSpPr>
        <p:spPr>
          <a:xfrm>
            <a:off x="184850" y="2000850"/>
            <a:ext cx="3001200" cy="7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38761D"/>
                </a:solidFill>
                <a:latin typeface="Consolas"/>
                <a:ea typeface="Consolas"/>
                <a:cs typeface="Consolas"/>
                <a:sym typeface="Consolas"/>
              </a:rPr>
              <a:t> </a:t>
            </a:r>
            <a:r>
              <a:rPr lang="en" sz="3600">
                <a:solidFill>
                  <a:srgbClr val="351C75"/>
                </a:solidFill>
                <a:latin typeface="Consolas"/>
                <a:ea typeface="Consolas"/>
                <a:cs typeface="Consolas"/>
                <a:sym typeface="Consolas"/>
              </a:rPr>
              <a:t> </a:t>
            </a:r>
            <a:endParaRPr sz="3600">
              <a:solidFill>
                <a:srgbClr val="351C75"/>
              </a:solidFill>
              <a:latin typeface="Consolas"/>
              <a:ea typeface="Consolas"/>
              <a:cs typeface="Consolas"/>
              <a:sym typeface="Consolas"/>
            </a:endParaRPr>
          </a:p>
        </p:txBody>
      </p:sp>
      <p:cxnSp>
        <p:nvCxnSpPr>
          <p:cNvPr id="242" name="Google Shape;242;p41"/>
          <p:cNvCxnSpPr/>
          <p:nvPr/>
        </p:nvCxnSpPr>
        <p:spPr>
          <a:xfrm flipH="1">
            <a:off x="4266400" y="892475"/>
            <a:ext cx="8100" cy="3653100"/>
          </a:xfrm>
          <a:prstGeom prst="straightConnector1">
            <a:avLst/>
          </a:prstGeom>
          <a:noFill/>
          <a:ln cap="flat" cmpd="sng" w="19050">
            <a:solidFill>
              <a:srgbClr val="FF9900"/>
            </a:solidFill>
            <a:prstDash val="solid"/>
            <a:round/>
            <a:headEnd len="med" w="med" type="none"/>
            <a:tailEnd len="med" w="med" type="none"/>
          </a:ln>
        </p:spPr>
      </p:cxnSp>
      <p:sp>
        <p:nvSpPr>
          <p:cNvPr id="243" name="Google Shape;243;p41"/>
          <p:cNvSpPr txBox="1"/>
          <p:nvPr/>
        </p:nvSpPr>
        <p:spPr>
          <a:xfrm>
            <a:off x="5354850" y="1458086"/>
            <a:ext cx="4849800" cy="28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Customer Data</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Firewall</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Encryption of Data</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IAM</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p:txBody>
      </p:sp>
      <p:sp>
        <p:nvSpPr>
          <p:cNvPr id="244" name="Google Shape;244;p41"/>
          <p:cNvSpPr txBox="1"/>
          <p:nvPr/>
        </p:nvSpPr>
        <p:spPr>
          <a:xfrm>
            <a:off x="682475" y="1538500"/>
            <a:ext cx="2676000" cy="28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Foundation 4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Operating System</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Backup &amp; Patching</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9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Services Needed</a:t>
            </a:r>
            <a:endParaRPr>
              <a:solidFill>
                <a:srgbClr val="FF7A00"/>
              </a:solidFill>
              <a:latin typeface="EB Garamond"/>
              <a:ea typeface="EB Garamond"/>
              <a:cs typeface="EB Garamond"/>
              <a:sym typeface="EB Garamond"/>
            </a:endParaRPr>
          </a:p>
        </p:txBody>
      </p:sp>
      <p:sp>
        <p:nvSpPr>
          <p:cNvPr id="1730" name="Google Shape;1730;p19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731" name="Google Shape;1731;p194"/>
          <p:cNvSpPr txBox="1"/>
          <p:nvPr/>
        </p:nvSpPr>
        <p:spPr>
          <a:xfrm>
            <a:off x="556675" y="969325"/>
            <a:ext cx="82146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While configuring from scratch, you will need to configure various services, some of these include: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AWS Organizations &amp; SCP</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Service Catalog</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CloudFormation Stack Sets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AWS Config</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CloudTrail</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AWS Single Sign-On</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AWS Directory Services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S3 + Bucket Policies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9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737" name="Google Shape;1737;p195"/>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Control Tower</a:t>
            </a:r>
            <a:endParaRPr>
              <a:solidFill>
                <a:srgbClr val="FF7A00"/>
              </a:solidFill>
              <a:latin typeface="EB Garamond"/>
              <a:ea typeface="EB Garamond"/>
              <a:cs typeface="EB Garamond"/>
              <a:sym typeface="EB Garamond"/>
            </a:endParaRPr>
          </a:p>
        </p:txBody>
      </p:sp>
      <p:sp>
        <p:nvSpPr>
          <p:cNvPr id="1738" name="Google Shape;1738;p195"/>
          <p:cNvSpPr txBox="1"/>
          <p:nvPr/>
        </p:nvSpPr>
        <p:spPr>
          <a:xfrm>
            <a:off x="420100" y="771529"/>
            <a:ext cx="78324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Control Tower offers a straightforward way to set up and govern an AWS multi-account environment, following the best practices.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739" name="Google Shape;1739;p195"/>
          <p:cNvSpPr/>
          <p:nvPr/>
        </p:nvSpPr>
        <p:spPr>
          <a:xfrm>
            <a:off x="1186975" y="2012940"/>
            <a:ext cx="2149500" cy="7392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Control Tower</a:t>
            </a:r>
            <a:endParaRPr/>
          </a:p>
        </p:txBody>
      </p:sp>
      <p:sp>
        <p:nvSpPr>
          <p:cNvPr id="1740" name="Google Shape;1740;p195"/>
          <p:cNvSpPr/>
          <p:nvPr/>
        </p:nvSpPr>
        <p:spPr>
          <a:xfrm>
            <a:off x="93525" y="3291850"/>
            <a:ext cx="4760100" cy="1344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95"/>
          <p:cNvSpPr/>
          <p:nvPr/>
        </p:nvSpPr>
        <p:spPr>
          <a:xfrm>
            <a:off x="270475" y="3414975"/>
            <a:ext cx="15999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AWS Organizations</a:t>
            </a:r>
            <a:endParaRPr sz="1200"/>
          </a:p>
        </p:txBody>
      </p:sp>
      <p:sp>
        <p:nvSpPr>
          <p:cNvPr id="1742" name="Google Shape;1742;p195"/>
          <p:cNvSpPr/>
          <p:nvPr/>
        </p:nvSpPr>
        <p:spPr>
          <a:xfrm>
            <a:off x="420100" y="4051688"/>
            <a:ext cx="12351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CF StackSets</a:t>
            </a:r>
            <a:endParaRPr sz="1200"/>
          </a:p>
        </p:txBody>
      </p:sp>
      <p:sp>
        <p:nvSpPr>
          <p:cNvPr id="1743" name="Google Shape;1743;p195"/>
          <p:cNvSpPr/>
          <p:nvPr/>
        </p:nvSpPr>
        <p:spPr>
          <a:xfrm>
            <a:off x="1961300" y="4051700"/>
            <a:ext cx="15999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Config Aggregators</a:t>
            </a:r>
            <a:endParaRPr sz="1200"/>
          </a:p>
        </p:txBody>
      </p:sp>
      <p:sp>
        <p:nvSpPr>
          <p:cNvPr id="1744" name="Google Shape;1744;p195"/>
          <p:cNvSpPr/>
          <p:nvPr/>
        </p:nvSpPr>
        <p:spPr>
          <a:xfrm>
            <a:off x="2218425" y="3414975"/>
            <a:ext cx="998700" cy="4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AWS SSO</a:t>
            </a:r>
            <a:endParaRPr sz="1200"/>
          </a:p>
        </p:txBody>
      </p:sp>
      <p:sp>
        <p:nvSpPr>
          <p:cNvPr id="1745" name="Google Shape;1745;p195"/>
          <p:cNvSpPr/>
          <p:nvPr/>
        </p:nvSpPr>
        <p:spPr>
          <a:xfrm>
            <a:off x="3768800" y="3432125"/>
            <a:ext cx="841800" cy="107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   Best</a:t>
            </a:r>
            <a:endParaRPr sz="1100"/>
          </a:p>
          <a:p>
            <a:pPr indent="0" lvl="0" marL="0" rtl="0" algn="l">
              <a:spcBef>
                <a:spcPts val="0"/>
              </a:spcBef>
              <a:spcAft>
                <a:spcPts val="0"/>
              </a:spcAft>
              <a:buNone/>
            </a:pPr>
            <a:r>
              <a:rPr lang="en" sz="1100"/>
              <a:t>Practices</a:t>
            </a:r>
            <a:endParaRPr sz="1100"/>
          </a:p>
        </p:txBody>
      </p:sp>
      <p:sp>
        <p:nvSpPr>
          <p:cNvPr id="1746" name="Google Shape;1746;p195"/>
          <p:cNvSpPr/>
          <p:nvPr/>
        </p:nvSpPr>
        <p:spPr>
          <a:xfrm>
            <a:off x="5670250" y="1795750"/>
            <a:ext cx="1502700" cy="586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AWS Account 1</a:t>
            </a:r>
            <a:endParaRPr/>
          </a:p>
        </p:txBody>
      </p:sp>
      <p:sp>
        <p:nvSpPr>
          <p:cNvPr id="1747" name="Google Shape;1747;p195"/>
          <p:cNvSpPr/>
          <p:nvPr/>
        </p:nvSpPr>
        <p:spPr>
          <a:xfrm>
            <a:off x="5670250" y="3016350"/>
            <a:ext cx="1502700" cy="586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AWS Account 2</a:t>
            </a:r>
            <a:endParaRPr/>
          </a:p>
        </p:txBody>
      </p:sp>
      <p:cxnSp>
        <p:nvCxnSpPr>
          <p:cNvPr id="1748" name="Google Shape;1748;p195"/>
          <p:cNvCxnSpPr>
            <a:stCxn id="1739" idx="3"/>
            <a:endCxn id="1746" idx="1"/>
          </p:cNvCxnSpPr>
          <p:nvPr/>
        </p:nvCxnSpPr>
        <p:spPr>
          <a:xfrm flipH="1" rot="10800000">
            <a:off x="3336475" y="2089140"/>
            <a:ext cx="2333700" cy="293400"/>
          </a:xfrm>
          <a:prstGeom prst="straightConnector1">
            <a:avLst/>
          </a:prstGeom>
          <a:noFill/>
          <a:ln cap="flat" cmpd="sng" w="9525">
            <a:solidFill>
              <a:schemeClr val="dk2"/>
            </a:solidFill>
            <a:prstDash val="solid"/>
            <a:round/>
            <a:headEnd len="med" w="med" type="none"/>
            <a:tailEnd len="med" w="med" type="stealth"/>
          </a:ln>
        </p:spPr>
      </p:cxnSp>
      <p:cxnSp>
        <p:nvCxnSpPr>
          <p:cNvPr id="1749" name="Google Shape;1749;p195"/>
          <p:cNvCxnSpPr>
            <a:stCxn id="1739" idx="3"/>
            <a:endCxn id="1747" idx="1"/>
          </p:cNvCxnSpPr>
          <p:nvPr/>
        </p:nvCxnSpPr>
        <p:spPr>
          <a:xfrm>
            <a:off x="3336475" y="2382540"/>
            <a:ext cx="2333700" cy="927300"/>
          </a:xfrm>
          <a:prstGeom prst="straightConnector1">
            <a:avLst/>
          </a:prstGeom>
          <a:noFill/>
          <a:ln cap="flat" cmpd="sng" w="9525">
            <a:solidFill>
              <a:schemeClr val="dk2"/>
            </a:solidFill>
            <a:prstDash val="solid"/>
            <a:round/>
            <a:headEnd len="med" w="med" type="none"/>
            <a:tailEnd len="med" w="med" type="stealth"/>
          </a:ln>
        </p:spPr>
      </p:cxnSp>
      <p:cxnSp>
        <p:nvCxnSpPr>
          <p:cNvPr id="1750" name="Google Shape;1750;p195"/>
          <p:cNvCxnSpPr>
            <a:stCxn id="1739" idx="2"/>
          </p:cNvCxnSpPr>
          <p:nvPr/>
        </p:nvCxnSpPr>
        <p:spPr>
          <a:xfrm flipH="1">
            <a:off x="2253925" y="2752140"/>
            <a:ext cx="7800" cy="5490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1000"/>
                                        <p:tgtEl>
                                          <p:spTgt spid="1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1000"/>
                                        <p:tgtEl>
                                          <p:spTgt spid="1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96"/>
          <p:cNvSpPr txBox="1"/>
          <p:nvPr>
            <p:ph type="ctrTitle"/>
          </p:nvPr>
        </p:nvSpPr>
        <p:spPr>
          <a:xfrm>
            <a:off x="976725" y="1492675"/>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AWS Outposts</a:t>
            </a:r>
            <a:endParaRPr sz="3600">
              <a:solidFill>
                <a:srgbClr val="666666"/>
              </a:solidFill>
              <a:latin typeface="EB Garamond"/>
              <a:ea typeface="EB Garamond"/>
              <a:cs typeface="EB Garamond"/>
              <a:sym typeface="EB Garamond"/>
            </a:endParaRPr>
          </a:p>
        </p:txBody>
      </p:sp>
      <p:sp>
        <p:nvSpPr>
          <p:cNvPr id="1756" name="Google Shape;1756;p19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AWS in On-Premise</a:t>
            </a:r>
            <a:endParaRPr>
              <a:solidFill>
                <a:srgbClr val="FF7A00"/>
              </a:solidFill>
              <a:latin typeface="EB Garamond"/>
              <a:ea typeface="EB Garamond"/>
              <a:cs typeface="EB Garamond"/>
              <a:sym typeface="EB Garamond"/>
            </a:endParaRPr>
          </a:p>
        </p:txBody>
      </p:sp>
      <p:cxnSp>
        <p:nvCxnSpPr>
          <p:cNvPr id="1757" name="Google Shape;1757;p19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758" name="Google Shape;1758;p19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197"/>
          <p:cNvSpPr txBox="1"/>
          <p:nvPr>
            <p:ph idx="1" type="subTitle"/>
          </p:nvPr>
        </p:nvSpPr>
        <p:spPr>
          <a:xfrm>
            <a:off x="65473" y="127800"/>
            <a:ext cx="72759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Cloud is Servers Behind the Scenes</a:t>
            </a:r>
            <a:endParaRPr>
              <a:solidFill>
                <a:srgbClr val="8E7CC3"/>
              </a:solidFill>
              <a:latin typeface="EB Garamond"/>
              <a:ea typeface="EB Garamond"/>
              <a:cs typeface="EB Garamond"/>
              <a:sym typeface="EB Garamond"/>
            </a:endParaRPr>
          </a:p>
        </p:txBody>
      </p:sp>
      <p:sp>
        <p:nvSpPr>
          <p:cNvPr id="1764" name="Google Shape;1764;p197"/>
          <p:cNvSpPr txBox="1"/>
          <p:nvPr/>
        </p:nvSpPr>
        <p:spPr>
          <a:xfrm>
            <a:off x="463975" y="828575"/>
            <a:ext cx="8460300" cy="10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Cloud is basically set of Servers behind the scenes.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These servers reside in the AWS Datacenter.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Everything from Power, Cooling, Internet Connectivity, Physical Security is managed by AWS.</a:t>
            </a:r>
            <a:endParaRPr sz="1800">
              <a:solidFill>
                <a:srgbClr val="666666"/>
              </a:solidFill>
              <a:latin typeface="EB Garamond"/>
              <a:ea typeface="EB Garamond"/>
              <a:cs typeface="EB Garamond"/>
              <a:sym typeface="EB Garamond"/>
            </a:endParaRPr>
          </a:p>
        </p:txBody>
      </p:sp>
      <p:pic>
        <p:nvPicPr>
          <p:cNvPr id="1765" name="Google Shape;1765;p197"/>
          <p:cNvPicPr preferRelativeResize="0"/>
          <p:nvPr/>
        </p:nvPicPr>
        <p:blipFill>
          <a:blip r:embed="rId3">
            <a:alphaModFix/>
          </a:blip>
          <a:stretch>
            <a:fillRect/>
          </a:stretch>
        </p:blipFill>
        <p:spPr>
          <a:xfrm>
            <a:off x="2525900" y="2667726"/>
            <a:ext cx="3286927" cy="1848900"/>
          </a:xfrm>
          <a:prstGeom prst="rect">
            <a:avLst/>
          </a:prstGeom>
          <a:noFill/>
          <a:ln>
            <a:noFill/>
          </a:ln>
        </p:spPr>
      </p:pic>
      <p:sp>
        <p:nvSpPr>
          <p:cNvPr id="1766" name="Google Shape;1766;p19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198"/>
          <p:cNvSpPr txBox="1"/>
          <p:nvPr>
            <p:ph idx="1" type="subTitle"/>
          </p:nvPr>
        </p:nvSpPr>
        <p:spPr>
          <a:xfrm>
            <a:off x="-7732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 1: Latency</a:t>
            </a:r>
            <a:endParaRPr>
              <a:solidFill>
                <a:srgbClr val="FF7A00"/>
              </a:solidFill>
              <a:latin typeface="EB Garamond"/>
              <a:ea typeface="EB Garamond"/>
              <a:cs typeface="EB Garamond"/>
              <a:sym typeface="EB Garamond"/>
            </a:endParaRPr>
          </a:p>
        </p:txBody>
      </p:sp>
      <p:pic>
        <p:nvPicPr>
          <p:cNvPr id="1772" name="Google Shape;1772;p198"/>
          <p:cNvPicPr preferRelativeResize="0"/>
          <p:nvPr/>
        </p:nvPicPr>
        <p:blipFill>
          <a:blip r:embed="rId3">
            <a:alphaModFix/>
          </a:blip>
          <a:stretch>
            <a:fillRect/>
          </a:stretch>
        </p:blipFill>
        <p:spPr>
          <a:xfrm>
            <a:off x="2496950" y="544700"/>
            <a:ext cx="3656550" cy="4733550"/>
          </a:xfrm>
          <a:prstGeom prst="rect">
            <a:avLst/>
          </a:prstGeom>
          <a:noFill/>
          <a:ln>
            <a:noFill/>
          </a:ln>
        </p:spPr>
      </p:pic>
      <p:pic>
        <p:nvPicPr>
          <p:cNvPr descr="user1.png" id="1773" name="Google Shape;1773;p198"/>
          <p:cNvPicPr preferRelativeResize="0"/>
          <p:nvPr/>
        </p:nvPicPr>
        <p:blipFill>
          <a:blip r:embed="rId4">
            <a:alphaModFix/>
          </a:blip>
          <a:stretch>
            <a:fillRect/>
          </a:stretch>
        </p:blipFill>
        <p:spPr>
          <a:xfrm>
            <a:off x="3523228" y="1138610"/>
            <a:ext cx="479900" cy="473825"/>
          </a:xfrm>
          <a:prstGeom prst="rect">
            <a:avLst/>
          </a:prstGeom>
          <a:noFill/>
          <a:ln>
            <a:noFill/>
          </a:ln>
        </p:spPr>
      </p:pic>
      <p:pic>
        <p:nvPicPr>
          <p:cNvPr descr="user2.png" id="1774" name="Google Shape;1774;p198"/>
          <p:cNvPicPr preferRelativeResize="0"/>
          <p:nvPr/>
        </p:nvPicPr>
        <p:blipFill>
          <a:blip r:embed="rId5">
            <a:alphaModFix/>
          </a:blip>
          <a:stretch>
            <a:fillRect/>
          </a:stretch>
        </p:blipFill>
        <p:spPr>
          <a:xfrm>
            <a:off x="2768676" y="2656673"/>
            <a:ext cx="396950" cy="381900"/>
          </a:xfrm>
          <a:prstGeom prst="rect">
            <a:avLst/>
          </a:prstGeom>
          <a:noFill/>
          <a:ln>
            <a:noFill/>
          </a:ln>
        </p:spPr>
      </p:pic>
      <p:pic>
        <p:nvPicPr>
          <p:cNvPr descr="user3.png" id="1775" name="Google Shape;1775;p198"/>
          <p:cNvPicPr preferRelativeResize="0"/>
          <p:nvPr/>
        </p:nvPicPr>
        <p:blipFill>
          <a:blip r:embed="rId6">
            <a:alphaModFix/>
          </a:blip>
          <a:stretch>
            <a:fillRect/>
          </a:stretch>
        </p:blipFill>
        <p:spPr>
          <a:xfrm>
            <a:off x="4377041" y="3206906"/>
            <a:ext cx="389925" cy="389925"/>
          </a:xfrm>
          <a:prstGeom prst="rect">
            <a:avLst/>
          </a:prstGeom>
          <a:noFill/>
          <a:ln>
            <a:noFill/>
          </a:ln>
        </p:spPr>
      </p:pic>
      <p:sp>
        <p:nvSpPr>
          <p:cNvPr id="1776" name="Google Shape;1776;p198"/>
          <p:cNvSpPr/>
          <p:nvPr/>
        </p:nvSpPr>
        <p:spPr>
          <a:xfrm>
            <a:off x="3459198" y="3955825"/>
            <a:ext cx="477000" cy="2712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7" name="Google Shape;1777;p198"/>
          <p:cNvCxnSpPr/>
          <p:nvPr/>
        </p:nvCxnSpPr>
        <p:spPr>
          <a:xfrm flipH="1">
            <a:off x="3693050" y="1893763"/>
            <a:ext cx="9300" cy="1907700"/>
          </a:xfrm>
          <a:prstGeom prst="straightConnector1">
            <a:avLst/>
          </a:prstGeom>
          <a:noFill/>
          <a:ln cap="flat" cmpd="sng" w="19050">
            <a:solidFill>
              <a:srgbClr val="1155CC"/>
            </a:solidFill>
            <a:prstDash val="solid"/>
            <a:round/>
            <a:headEnd len="med" w="med" type="none"/>
            <a:tailEnd len="med" w="med" type="stealth"/>
          </a:ln>
        </p:spPr>
      </p:cxnSp>
      <p:cxnSp>
        <p:nvCxnSpPr>
          <p:cNvPr id="1778" name="Google Shape;1778;p198"/>
          <p:cNvCxnSpPr/>
          <p:nvPr/>
        </p:nvCxnSpPr>
        <p:spPr>
          <a:xfrm>
            <a:off x="3011426" y="3104048"/>
            <a:ext cx="511800" cy="786300"/>
          </a:xfrm>
          <a:prstGeom prst="straightConnector1">
            <a:avLst/>
          </a:prstGeom>
          <a:noFill/>
          <a:ln cap="flat" cmpd="sng" w="19050">
            <a:solidFill>
              <a:srgbClr val="674EA7"/>
            </a:solidFill>
            <a:prstDash val="solid"/>
            <a:round/>
            <a:headEnd len="med" w="med" type="none"/>
            <a:tailEnd len="med" w="med" type="stealth"/>
          </a:ln>
        </p:spPr>
      </p:cxnSp>
      <p:cxnSp>
        <p:nvCxnSpPr>
          <p:cNvPr id="1779" name="Google Shape;1779;p198"/>
          <p:cNvCxnSpPr/>
          <p:nvPr/>
        </p:nvCxnSpPr>
        <p:spPr>
          <a:xfrm flipH="1">
            <a:off x="3807825" y="3563050"/>
            <a:ext cx="456600" cy="364500"/>
          </a:xfrm>
          <a:prstGeom prst="straightConnector1">
            <a:avLst/>
          </a:prstGeom>
          <a:noFill/>
          <a:ln cap="flat" cmpd="sng" w="28575">
            <a:solidFill>
              <a:srgbClr val="B45F06"/>
            </a:solidFill>
            <a:prstDash val="solid"/>
            <a:round/>
            <a:headEnd len="med" w="med" type="none"/>
            <a:tailEnd len="med" w="med" type="stealth"/>
          </a:ln>
        </p:spPr>
      </p:cxnSp>
      <p:sp>
        <p:nvSpPr>
          <p:cNvPr id="1780" name="Google Shape;1780;p198"/>
          <p:cNvSpPr txBox="1"/>
          <p:nvPr/>
        </p:nvSpPr>
        <p:spPr>
          <a:xfrm>
            <a:off x="2375350" y="3955825"/>
            <a:ext cx="9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AWS DC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1000"/>
                                        <p:tgtEl>
                                          <p:spTgt spid="1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1000"/>
                                        <p:tgtEl>
                                          <p:spTgt spid="1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1000"/>
                                        <p:tgtEl>
                                          <p:spTgt spid="1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1000"/>
                                        <p:tgtEl>
                                          <p:spTgt spid="1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1000"/>
                                        <p:tgtEl>
                                          <p:spTgt spid="1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1000"/>
                                        <p:tgtEl>
                                          <p:spTgt spid="1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1000"/>
                                        <p:tgtEl>
                                          <p:spTgt spid="1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1000"/>
                                        <p:tgtEl>
                                          <p:spTgt spid="1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99"/>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Possible Solution 1 - On-Premise Servers</a:t>
            </a:r>
            <a:endParaRPr>
              <a:solidFill>
                <a:srgbClr val="FF7A00"/>
              </a:solidFill>
              <a:latin typeface="EB Garamond"/>
              <a:ea typeface="EB Garamond"/>
              <a:cs typeface="EB Garamond"/>
              <a:sym typeface="EB Garamond"/>
            </a:endParaRPr>
          </a:p>
        </p:txBody>
      </p:sp>
      <p:pic>
        <p:nvPicPr>
          <p:cNvPr id="1786" name="Google Shape;1786;p199"/>
          <p:cNvPicPr preferRelativeResize="0"/>
          <p:nvPr/>
        </p:nvPicPr>
        <p:blipFill>
          <a:blip r:embed="rId3">
            <a:alphaModFix/>
          </a:blip>
          <a:stretch>
            <a:fillRect/>
          </a:stretch>
        </p:blipFill>
        <p:spPr>
          <a:xfrm>
            <a:off x="2496950" y="544700"/>
            <a:ext cx="3656550" cy="4733550"/>
          </a:xfrm>
          <a:prstGeom prst="rect">
            <a:avLst/>
          </a:prstGeom>
          <a:noFill/>
          <a:ln>
            <a:noFill/>
          </a:ln>
        </p:spPr>
      </p:pic>
      <p:pic>
        <p:nvPicPr>
          <p:cNvPr descr="user1.png" id="1787" name="Google Shape;1787;p199"/>
          <p:cNvPicPr preferRelativeResize="0"/>
          <p:nvPr/>
        </p:nvPicPr>
        <p:blipFill>
          <a:blip r:embed="rId4">
            <a:alphaModFix/>
          </a:blip>
          <a:stretch>
            <a:fillRect/>
          </a:stretch>
        </p:blipFill>
        <p:spPr>
          <a:xfrm>
            <a:off x="3523228" y="1171385"/>
            <a:ext cx="479900" cy="473825"/>
          </a:xfrm>
          <a:prstGeom prst="rect">
            <a:avLst/>
          </a:prstGeom>
          <a:noFill/>
          <a:ln>
            <a:noFill/>
          </a:ln>
        </p:spPr>
      </p:pic>
      <p:pic>
        <p:nvPicPr>
          <p:cNvPr descr="user2.png" id="1788" name="Google Shape;1788;p199"/>
          <p:cNvPicPr preferRelativeResize="0"/>
          <p:nvPr/>
        </p:nvPicPr>
        <p:blipFill>
          <a:blip r:embed="rId5">
            <a:alphaModFix/>
          </a:blip>
          <a:stretch>
            <a:fillRect/>
          </a:stretch>
        </p:blipFill>
        <p:spPr>
          <a:xfrm>
            <a:off x="2768676" y="2656673"/>
            <a:ext cx="396950" cy="381900"/>
          </a:xfrm>
          <a:prstGeom prst="rect">
            <a:avLst/>
          </a:prstGeom>
          <a:noFill/>
          <a:ln>
            <a:noFill/>
          </a:ln>
        </p:spPr>
      </p:pic>
      <p:pic>
        <p:nvPicPr>
          <p:cNvPr descr="user3.png" id="1789" name="Google Shape;1789;p199"/>
          <p:cNvPicPr preferRelativeResize="0"/>
          <p:nvPr/>
        </p:nvPicPr>
        <p:blipFill>
          <a:blip r:embed="rId6">
            <a:alphaModFix/>
          </a:blip>
          <a:stretch>
            <a:fillRect/>
          </a:stretch>
        </p:blipFill>
        <p:spPr>
          <a:xfrm>
            <a:off x="4377041" y="3206906"/>
            <a:ext cx="389925" cy="389925"/>
          </a:xfrm>
          <a:prstGeom prst="rect">
            <a:avLst/>
          </a:prstGeom>
          <a:noFill/>
          <a:ln>
            <a:noFill/>
          </a:ln>
        </p:spPr>
      </p:pic>
      <p:sp>
        <p:nvSpPr>
          <p:cNvPr id="1790" name="Google Shape;1790;p199"/>
          <p:cNvSpPr/>
          <p:nvPr/>
        </p:nvSpPr>
        <p:spPr>
          <a:xfrm>
            <a:off x="3459198" y="3955825"/>
            <a:ext cx="477000" cy="2712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1" name="Google Shape;1791;p199"/>
          <p:cNvCxnSpPr>
            <a:endCxn id="1792" idx="0"/>
          </p:cNvCxnSpPr>
          <p:nvPr/>
        </p:nvCxnSpPr>
        <p:spPr>
          <a:xfrm>
            <a:off x="3807923" y="1661825"/>
            <a:ext cx="173100" cy="806700"/>
          </a:xfrm>
          <a:prstGeom prst="straightConnector1">
            <a:avLst/>
          </a:prstGeom>
          <a:noFill/>
          <a:ln cap="flat" cmpd="sng" w="19050">
            <a:solidFill>
              <a:srgbClr val="1155CC"/>
            </a:solidFill>
            <a:prstDash val="solid"/>
            <a:round/>
            <a:headEnd len="med" w="med" type="none"/>
            <a:tailEnd len="med" w="med" type="stealth"/>
          </a:ln>
        </p:spPr>
      </p:cxnSp>
      <p:cxnSp>
        <p:nvCxnSpPr>
          <p:cNvPr id="1793" name="Google Shape;1793;p199"/>
          <p:cNvCxnSpPr>
            <a:endCxn id="1792" idx="1"/>
          </p:cNvCxnSpPr>
          <p:nvPr/>
        </p:nvCxnSpPr>
        <p:spPr>
          <a:xfrm flipH="1" rot="10800000">
            <a:off x="3078623" y="2604125"/>
            <a:ext cx="663900" cy="247500"/>
          </a:xfrm>
          <a:prstGeom prst="straightConnector1">
            <a:avLst/>
          </a:prstGeom>
          <a:noFill/>
          <a:ln cap="flat" cmpd="sng" w="19050">
            <a:solidFill>
              <a:srgbClr val="674EA7"/>
            </a:solidFill>
            <a:prstDash val="solid"/>
            <a:round/>
            <a:headEnd len="med" w="med" type="none"/>
            <a:tailEnd len="med" w="med" type="stealth"/>
          </a:ln>
        </p:spPr>
      </p:cxnSp>
      <p:cxnSp>
        <p:nvCxnSpPr>
          <p:cNvPr id="1794" name="Google Shape;1794;p199"/>
          <p:cNvCxnSpPr>
            <a:stCxn id="1789" idx="0"/>
            <a:endCxn id="1792" idx="2"/>
          </p:cNvCxnSpPr>
          <p:nvPr/>
        </p:nvCxnSpPr>
        <p:spPr>
          <a:xfrm rot="10800000">
            <a:off x="3981003" y="2739806"/>
            <a:ext cx="591000" cy="467100"/>
          </a:xfrm>
          <a:prstGeom prst="straightConnector1">
            <a:avLst/>
          </a:prstGeom>
          <a:noFill/>
          <a:ln cap="flat" cmpd="sng" w="28575">
            <a:solidFill>
              <a:srgbClr val="B45F06"/>
            </a:solidFill>
            <a:prstDash val="solid"/>
            <a:round/>
            <a:headEnd len="med" w="med" type="none"/>
            <a:tailEnd len="med" w="med" type="stealth"/>
          </a:ln>
        </p:spPr>
      </p:cxnSp>
      <p:sp>
        <p:nvSpPr>
          <p:cNvPr id="1792" name="Google Shape;1792;p199"/>
          <p:cNvSpPr/>
          <p:nvPr/>
        </p:nvSpPr>
        <p:spPr>
          <a:xfrm>
            <a:off x="3742523" y="2468525"/>
            <a:ext cx="477000" cy="2712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99"/>
          <p:cNvSpPr txBox="1"/>
          <p:nvPr/>
        </p:nvSpPr>
        <p:spPr>
          <a:xfrm>
            <a:off x="2375350" y="3955825"/>
            <a:ext cx="9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AWS DC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2"/>
                                        </p:tgtEl>
                                        <p:attrNameLst>
                                          <p:attrName>style.visibility</p:attrName>
                                        </p:attrNameLst>
                                      </p:cBhvr>
                                      <p:to>
                                        <p:strVal val="visible"/>
                                      </p:to>
                                    </p:set>
                                    <p:animEffect filter="fade" transition="in">
                                      <p:cBhvr>
                                        <p:cTn dur="1000"/>
                                        <p:tgtEl>
                                          <p:spTgt spid="1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3"/>
                                        </p:tgtEl>
                                        <p:attrNameLst>
                                          <p:attrName>style.visibility</p:attrName>
                                        </p:attrNameLst>
                                      </p:cBhvr>
                                      <p:to>
                                        <p:strVal val="visible"/>
                                      </p:to>
                                    </p:set>
                                    <p:animEffect filter="fade" transition="in">
                                      <p:cBhvr>
                                        <p:cTn dur="1000"/>
                                        <p:tgtEl>
                                          <p:spTgt spid="1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1000"/>
                                        <p:tgtEl>
                                          <p:spTgt spid="17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1000"/>
                                        <p:tgtEl>
                                          <p:spTgt spid="1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200"/>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Challenges with Hybrid Architecture</a:t>
            </a:r>
            <a:endParaRPr>
              <a:solidFill>
                <a:srgbClr val="FF7A00"/>
              </a:solidFill>
              <a:latin typeface="EB Garamond"/>
              <a:ea typeface="EB Garamond"/>
              <a:cs typeface="EB Garamond"/>
              <a:sym typeface="EB Garamond"/>
            </a:endParaRPr>
          </a:p>
        </p:txBody>
      </p:sp>
      <p:sp>
        <p:nvSpPr>
          <p:cNvPr id="1801" name="Google Shape;1801;p20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02" name="Google Shape;1802;p200"/>
          <p:cNvSpPr txBox="1"/>
          <p:nvPr/>
        </p:nvSpPr>
        <p:spPr>
          <a:xfrm>
            <a:off x="423800" y="857250"/>
            <a:ext cx="7984200" cy="6255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Different set of API’s to manage servers and services.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Automation is difficult.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Additional learning required.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201"/>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Outposts</a:t>
            </a:r>
            <a:endParaRPr>
              <a:solidFill>
                <a:srgbClr val="FF7A00"/>
              </a:solidFill>
              <a:latin typeface="EB Garamond"/>
              <a:ea typeface="EB Garamond"/>
              <a:cs typeface="EB Garamond"/>
              <a:sym typeface="EB Garamond"/>
            </a:endParaRPr>
          </a:p>
        </p:txBody>
      </p:sp>
      <p:sp>
        <p:nvSpPr>
          <p:cNvPr id="1808" name="Google Shape;1808;p20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09" name="Google Shape;1809;p201"/>
          <p:cNvSpPr txBox="1"/>
          <p:nvPr/>
        </p:nvSpPr>
        <p:spPr>
          <a:xfrm>
            <a:off x="507975" y="690000"/>
            <a:ext cx="7984200" cy="6255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None/>
            </a:pPr>
            <a:r>
              <a:rPr lang="en" sz="1800">
                <a:solidFill>
                  <a:srgbClr val="666666"/>
                </a:solidFill>
                <a:latin typeface="EB Garamond"/>
                <a:ea typeface="EB Garamond"/>
                <a:cs typeface="EB Garamond"/>
                <a:sym typeface="EB Garamond"/>
              </a:rPr>
              <a:t>AWS Outposts is a fully managed service that offers the same AWS infrastructure, AWS services, APIs, and tools to virtually any datacenter, co-location space, or on-premises facility.</a:t>
            </a:r>
            <a:endParaRPr sz="1800">
              <a:solidFill>
                <a:srgbClr val="666666"/>
              </a:solidFill>
              <a:latin typeface="EB Garamond"/>
              <a:ea typeface="EB Garamond"/>
              <a:cs typeface="EB Garamond"/>
              <a:sym typeface="EB Garamond"/>
            </a:endParaRPr>
          </a:p>
        </p:txBody>
      </p:sp>
      <p:pic>
        <p:nvPicPr>
          <p:cNvPr id="1810" name="Google Shape;1810;p201"/>
          <p:cNvPicPr preferRelativeResize="0"/>
          <p:nvPr/>
        </p:nvPicPr>
        <p:blipFill>
          <a:blip r:embed="rId3">
            <a:alphaModFix/>
          </a:blip>
          <a:stretch>
            <a:fillRect/>
          </a:stretch>
        </p:blipFill>
        <p:spPr>
          <a:xfrm>
            <a:off x="701975" y="2309900"/>
            <a:ext cx="1384300" cy="2076450"/>
          </a:xfrm>
          <a:prstGeom prst="rect">
            <a:avLst/>
          </a:prstGeom>
          <a:noFill/>
          <a:ln>
            <a:noFill/>
          </a:ln>
        </p:spPr>
      </p:pic>
      <p:sp>
        <p:nvSpPr>
          <p:cNvPr id="1811" name="Google Shape;1811;p201"/>
          <p:cNvSpPr txBox="1"/>
          <p:nvPr/>
        </p:nvSpPr>
        <p:spPr>
          <a:xfrm>
            <a:off x="851000" y="4393375"/>
            <a:ext cx="138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AWS Side</a:t>
            </a:r>
            <a:endParaRPr/>
          </a:p>
        </p:txBody>
      </p:sp>
      <p:sp>
        <p:nvSpPr>
          <p:cNvPr id="1812" name="Google Shape;1812;p201"/>
          <p:cNvSpPr/>
          <p:nvPr/>
        </p:nvSpPr>
        <p:spPr>
          <a:xfrm>
            <a:off x="4872300" y="2081100"/>
            <a:ext cx="2178900" cy="231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1"/>
          <p:cNvSpPr txBox="1"/>
          <p:nvPr/>
        </p:nvSpPr>
        <p:spPr>
          <a:xfrm>
            <a:off x="5237025" y="4400400"/>
            <a:ext cx="16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Customer Side</a:t>
            </a:r>
            <a:endParaRPr/>
          </a:p>
        </p:txBody>
      </p:sp>
      <p:pic>
        <p:nvPicPr>
          <p:cNvPr id="1814" name="Google Shape;1814;p201"/>
          <p:cNvPicPr preferRelativeResize="0"/>
          <p:nvPr/>
        </p:nvPicPr>
        <p:blipFill>
          <a:blip r:embed="rId3">
            <a:alphaModFix/>
          </a:blip>
          <a:stretch>
            <a:fillRect/>
          </a:stretch>
        </p:blipFill>
        <p:spPr>
          <a:xfrm>
            <a:off x="5407625" y="2523963"/>
            <a:ext cx="1108250" cy="1662375"/>
          </a:xfrm>
          <a:prstGeom prst="rect">
            <a:avLst/>
          </a:prstGeom>
          <a:noFill/>
          <a:ln>
            <a:noFill/>
          </a:ln>
        </p:spPr>
      </p:pic>
      <p:cxnSp>
        <p:nvCxnSpPr>
          <p:cNvPr id="1815" name="Google Shape;1815;p201"/>
          <p:cNvCxnSpPr/>
          <p:nvPr/>
        </p:nvCxnSpPr>
        <p:spPr>
          <a:xfrm>
            <a:off x="2309900" y="3142200"/>
            <a:ext cx="2132100" cy="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202"/>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Services that you can Run</a:t>
            </a:r>
            <a:endParaRPr>
              <a:solidFill>
                <a:srgbClr val="FF7A00"/>
              </a:solidFill>
              <a:latin typeface="EB Garamond"/>
              <a:ea typeface="EB Garamond"/>
              <a:cs typeface="EB Garamond"/>
              <a:sym typeface="EB Garamond"/>
            </a:endParaRPr>
          </a:p>
        </p:txBody>
      </p:sp>
      <p:sp>
        <p:nvSpPr>
          <p:cNvPr id="1821" name="Google Shape;1821;p20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22" name="Google Shape;1822;p202"/>
          <p:cNvSpPr txBox="1"/>
          <p:nvPr/>
        </p:nvSpPr>
        <p:spPr>
          <a:xfrm>
            <a:off x="507975" y="690000"/>
            <a:ext cx="7984200" cy="6255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With AWS Outposts, we can run wide variety of AWS services locally.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Some of these include: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Amazon EC2</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Amazon EBS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S3</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RDS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EKS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EMR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203"/>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Installation Step</a:t>
            </a:r>
            <a:endParaRPr>
              <a:solidFill>
                <a:srgbClr val="FF7A00"/>
              </a:solidFill>
              <a:latin typeface="EB Garamond"/>
              <a:ea typeface="EB Garamond"/>
              <a:cs typeface="EB Garamond"/>
              <a:sym typeface="EB Garamond"/>
            </a:endParaRPr>
          </a:p>
        </p:txBody>
      </p:sp>
      <p:sp>
        <p:nvSpPr>
          <p:cNvPr id="1828" name="Google Shape;1828;p20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829" name="Google Shape;1829;p203"/>
          <p:cNvPicPr preferRelativeResize="0"/>
          <p:nvPr/>
        </p:nvPicPr>
        <p:blipFill>
          <a:blip r:embed="rId3">
            <a:alphaModFix/>
          </a:blip>
          <a:stretch>
            <a:fillRect/>
          </a:stretch>
        </p:blipFill>
        <p:spPr>
          <a:xfrm>
            <a:off x="483126" y="1264426"/>
            <a:ext cx="7101798" cy="261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idx="1" type="subTitle"/>
          </p:nvPr>
        </p:nvSpPr>
        <p:spPr>
          <a:xfrm>
            <a:off x="265800" y="1019100"/>
            <a:ext cx="8612400" cy="3105300"/>
          </a:xfrm>
          <a:prstGeom prst="rect">
            <a:avLst/>
          </a:prstGeom>
          <a:ln cap="flat" cmpd="sng" w="952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Abstract Services just provides the management layer to the users.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We can interact with these services via its Endpoints.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Here the customers do not manage the OS or platform layer.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0000"/>
                </a:solidFill>
                <a:latin typeface="EB Garamond"/>
                <a:ea typeface="EB Garamond"/>
                <a:cs typeface="EB Garamond"/>
                <a:sym typeface="EB Garamond"/>
              </a:rPr>
              <a:t>Example</a:t>
            </a:r>
            <a:r>
              <a:rPr lang="en" sz="1800">
                <a:solidFill>
                  <a:srgbClr val="666666"/>
                </a:solidFill>
                <a:latin typeface="EB Garamond"/>
                <a:ea typeface="EB Garamond"/>
                <a:cs typeface="EB Garamond"/>
                <a:sym typeface="EB Garamond"/>
              </a:rPr>
              <a:t> :  SES, SQS, SNS, S3</a:t>
            </a:r>
            <a:endParaRPr sz="1800">
              <a:solidFill>
                <a:srgbClr val="666666"/>
              </a:solidFill>
              <a:latin typeface="EB Garamond"/>
              <a:ea typeface="EB Garamond"/>
              <a:cs typeface="EB Garamond"/>
              <a:sym typeface="EB Garamond"/>
            </a:endParaRPr>
          </a:p>
        </p:txBody>
      </p:sp>
      <p:sp>
        <p:nvSpPr>
          <p:cNvPr id="250" name="Google Shape;250;p4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51" name="Google Shape;251;p42"/>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rgbClr val="FF7A00"/>
                </a:solidFill>
                <a:latin typeface="EB Garamond"/>
                <a:ea typeface="EB Garamond"/>
                <a:cs typeface="EB Garamond"/>
                <a:sym typeface="EB Garamond"/>
              </a:rPr>
              <a:t>Abstract Services</a:t>
            </a:r>
            <a:endParaRPr sz="2400"/>
          </a:p>
        </p:txBody>
      </p:sp>
      <p:pic>
        <p:nvPicPr>
          <p:cNvPr descr="Database_copy_DynamoDB-128.png" id="252" name="Google Shape;252;p42"/>
          <p:cNvPicPr preferRelativeResize="0"/>
          <p:nvPr/>
        </p:nvPicPr>
        <p:blipFill>
          <a:blip r:embed="rId3">
            <a:alphaModFix/>
          </a:blip>
          <a:stretch>
            <a:fillRect/>
          </a:stretch>
        </p:blipFill>
        <p:spPr>
          <a:xfrm>
            <a:off x="2172475" y="3519000"/>
            <a:ext cx="1001075" cy="1001075"/>
          </a:xfrm>
          <a:prstGeom prst="rect">
            <a:avLst/>
          </a:prstGeom>
          <a:noFill/>
          <a:ln>
            <a:noFill/>
          </a:ln>
        </p:spPr>
      </p:pic>
      <p:pic>
        <p:nvPicPr>
          <p:cNvPr descr="App_Services_copy_Amazon_SNS-128.png" id="253" name="Google Shape;253;p42"/>
          <p:cNvPicPr preferRelativeResize="0"/>
          <p:nvPr/>
        </p:nvPicPr>
        <p:blipFill>
          <a:blip r:embed="rId4">
            <a:alphaModFix/>
          </a:blip>
          <a:stretch>
            <a:fillRect/>
          </a:stretch>
        </p:blipFill>
        <p:spPr>
          <a:xfrm>
            <a:off x="5324600" y="3409938"/>
            <a:ext cx="1219200" cy="12192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204"/>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Use-Case for AWS Outposts</a:t>
            </a:r>
            <a:endParaRPr>
              <a:solidFill>
                <a:srgbClr val="FF7A00"/>
              </a:solidFill>
              <a:latin typeface="EB Garamond"/>
              <a:ea typeface="EB Garamond"/>
              <a:cs typeface="EB Garamond"/>
              <a:sym typeface="EB Garamond"/>
            </a:endParaRPr>
          </a:p>
        </p:txBody>
      </p:sp>
      <p:sp>
        <p:nvSpPr>
          <p:cNvPr id="1835" name="Google Shape;1835;p20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36" name="Google Shape;1836;p204"/>
          <p:cNvSpPr txBox="1"/>
          <p:nvPr/>
        </p:nvSpPr>
        <p:spPr>
          <a:xfrm>
            <a:off x="579900" y="755475"/>
            <a:ext cx="7984200" cy="6255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Outposts can be used for wide-variety of use-cases.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Some of these include: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Low-Latency Requirements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Data Residency </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Local Data Processing</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205"/>
          <p:cNvSpPr txBox="1"/>
          <p:nvPr>
            <p:ph type="ctrTitle"/>
          </p:nvPr>
        </p:nvSpPr>
        <p:spPr>
          <a:xfrm>
            <a:off x="322800" y="1573300"/>
            <a:ext cx="83115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Amazon Cognito </a:t>
            </a:r>
            <a:endParaRPr>
              <a:solidFill>
                <a:srgbClr val="666666"/>
              </a:solidFill>
              <a:latin typeface="EB Garamond"/>
              <a:ea typeface="EB Garamond"/>
              <a:cs typeface="EB Garamond"/>
              <a:sym typeface="EB Garamond"/>
            </a:endParaRPr>
          </a:p>
        </p:txBody>
      </p:sp>
      <p:sp>
        <p:nvSpPr>
          <p:cNvPr id="1842" name="Google Shape;1842;p20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Federation </a:t>
            </a:r>
            <a:endParaRPr>
              <a:solidFill>
                <a:srgbClr val="FF7A00"/>
              </a:solidFill>
              <a:latin typeface="EB Garamond"/>
              <a:ea typeface="EB Garamond"/>
              <a:cs typeface="EB Garamond"/>
              <a:sym typeface="EB Garamond"/>
            </a:endParaRPr>
          </a:p>
        </p:txBody>
      </p:sp>
      <p:cxnSp>
        <p:nvCxnSpPr>
          <p:cNvPr id="1843" name="Google Shape;1843;p20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844" name="Google Shape;1844;p20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206"/>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  Basics of Cognito</a:t>
            </a:r>
            <a:endParaRPr sz="2800">
              <a:solidFill>
                <a:srgbClr val="FF7A00"/>
              </a:solidFill>
              <a:latin typeface="EB Garamond"/>
              <a:ea typeface="EB Garamond"/>
              <a:cs typeface="EB Garamond"/>
              <a:sym typeface="EB Garamond"/>
            </a:endParaRPr>
          </a:p>
        </p:txBody>
      </p:sp>
      <p:sp>
        <p:nvSpPr>
          <p:cNvPr id="1850" name="Google Shape;1850;p20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51" name="Google Shape;1851;p206"/>
          <p:cNvSpPr txBox="1"/>
          <p:nvPr/>
        </p:nvSpPr>
        <p:spPr>
          <a:xfrm>
            <a:off x="356250" y="871450"/>
            <a:ext cx="8431500" cy="7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Cognito provides authentication, authorization, and user management service for your web and mobile apps.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852" name="Google Shape;1852;p206"/>
          <p:cNvPicPr preferRelativeResize="0"/>
          <p:nvPr/>
        </p:nvPicPr>
        <p:blipFill>
          <a:blip r:embed="rId3">
            <a:alphaModFix/>
          </a:blip>
          <a:stretch>
            <a:fillRect/>
          </a:stretch>
        </p:blipFill>
        <p:spPr>
          <a:xfrm>
            <a:off x="3003325" y="1876996"/>
            <a:ext cx="2424900" cy="270825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207"/>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Sample Use-Case</a:t>
            </a:r>
            <a:endParaRPr sz="2800">
              <a:solidFill>
                <a:srgbClr val="FF7A00"/>
              </a:solidFill>
              <a:latin typeface="EB Garamond"/>
              <a:ea typeface="EB Garamond"/>
              <a:cs typeface="EB Garamond"/>
              <a:sym typeface="EB Garamond"/>
            </a:endParaRPr>
          </a:p>
        </p:txBody>
      </p:sp>
      <p:sp>
        <p:nvSpPr>
          <p:cNvPr id="1858" name="Google Shape;1858;p20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59" name="Google Shape;1859;p207"/>
          <p:cNvSpPr txBox="1"/>
          <p:nvPr/>
        </p:nvSpPr>
        <p:spPr>
          <a:xfrm>
            <a:off x="225325" y="637650"/>
            <a:ext cx="8431500" cy="3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Alice is a mobile developer in a start-up organization. They have begun with mobile wallet system, and there are specific requirements as follows: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Users should be able to sign-up with new credentials.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User should be able to sign-in with social platforms like FB, Twitter, Google.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There should be a post sign-up process (one-time password) for verification.</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Multi-Factor authentication should be present.</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Account recovery feature should be  present.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In-Short: Build a Complete Authentication &amp; Authorization System</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08"/>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 Amazon Cognito </a:t>
            </a:r>
            <a:endParaRPr sz="2800">
              <a:solidFill>
                <a:srgbClr val="FF7A00"/>
              </a:solidFill>
              <a:latin typeface="EB Garamond"/>
              <a:ea typeface="EB Garamond"/>
              <a:cs typeface="EB Garamond"/>
              <a:sym typeface="EB Garamond"/>
            </a:endParaRPr>
          </a:p>
        </p:txBody>
      </p:sp>
      <p:sp>
        <p:nvSpPr>
          <p:cNvPr id="1865" name="Google Shape;1865;p20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66" name="Google Shape;1866;p208"/>
          <p:cNvSpPr txBox="1"/>
          <p:nvPr/>
        </p:nvSpPr>
        <p:spPr>
          <a:xfrm>
            <a:off x="356250" y="880800"/>
            <a:ext cx="8431500" cy="3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At a high level, there are two major features under Amazon Cognito</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 User Pools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ii) Identity Pools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Cognito user pool takes care of the entire authentication, authorization process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Identity pool provides the functionality of federation for users in user pools.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209"/>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Identity Pool</a:t>
            </a:r>
            <a:endParaRPr sz="2800">
              <a:solidFill>
                <a:srgbClr val="FF7A00"/>
              </a:solidFill>
              <a:latin typeface="EB Garamond"/>
              <a:ea typeface="EB Garamond"/>
              <a:cs typeface="EB Garamond"/>
              <a:sym typeface="EB Garamond"/>
            </a:endParaRPr>
          </a:p>
        </p:txBody>
      </p:sp>
      <p:sp>
        <p:nvSpPr>
          <p:cNvPr id="1872" name="Google Shape;1872;p20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73" name="Google Shape;1873;p209"/>
          <p:cNvSpPr txBox="1"/>
          <p:nvPr/>
        </p:nvSpPr>
        <p:spPr>
          <a:xfrm>
            <a:off x="300825" y="918225"/>
            <a:ext cx="8431500" cy="3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Cognito Identity pools also referred to as AWS Cognito Federated Identities allows developers to authorize the users of the application to use various AWS services.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Use-Case:</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We have a quiz based mobile application. At the end of quiz, user’s results should be stored in the DynamoDB table.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If we hard-code the access/secret keys, chances of reverse engineering are high.</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210"/>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Cognito Identity Pool Working - NO</a:t>
            </a:r>
            <a:endParaRPr sz="2800">
              <a:solidFill>
                <a:srgbClr val="FF7A00"/>
              </a:solidFill>
              <a:latin typeface="EB Garamond"/>
              <a:ea typeface="EB Garamond"/>
              <a:cs typeface="EB Garamond"/>
              <a:sym typeface="EB Garamond"/>
            </a:endParaRPr>
          </a:p>
        </p:txBody>
      </p:sp>
      <p:sp>
        <p:nvSpPr>
          <p:cNvPr id="1879" name="Google Shape;1879;p21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880" name="Google Shape;1880;p210"/>
          <p:cNvPicPr preferRelativeResize="0"/>
          <p:nvPr/>
        </p:nvPicPr>
        <p:blipFill>
          <a:blip r:embed="rId3">
            <a:alphaModFix/>
          </a:blip>
          <a:stretch>
            <a:fillRect/>
          </a:stretch>
        </p:blipFill>
        <p:spPr>
          <a:xfrm>
            <a:off x="1599150" y="1117462"/>
            <a:ext cx="5656025" cy="300212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211"/>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User Pool vs Identity Pool - NO</a:t>
            </a:r>
            <a:endParaRPr sz="2800">
              <a:solidFill>
                <a:srgbClr val="FF7A00"/>
              </a:solidFill>
              <a:latin typeface="EB Garamond"/>
              <a:ea typeface="EB Garamond"/>
              <a:cs typeface="EB Garamond"/>
              <a:sym typeface="EB Garamond"/>
            </a:endParaRPr>
          </a:p>
        </p:txBody>
      </p:sp>
      <p:sp>
        <p:nvSpPr>
          <p:cNvPr id="1886" name="Google Shape;1886;p21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87" name="Google Shape;1887;p211"/>
          <p:cNvSpPr txBox="1"/>
          <p:nvPr/>
        </p:nvSpPr>
        <p:spPr>
          <a:xfrm>
            <a:off x="356250" y="824700"/>
            <a:ext cx="8431500" cy="8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Cognito Identity pool then takes these identities and federates them and then can give secure access to the AWS services regardless of where the user comes from.</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888" name="Google Shape;1888;p211"/>
          <p:cNvPicPr preferRelativeResize="0"/>
          <p:nvPr/>
        </p:nvPicPr>
        <p:blipFill>
          <a:blip r:embed="rId3">
            <a:alphaModFix/>
          </a:blip>
          <a:stretch>
            <a:fillRect/>
          </a:stretch>
        </p:blipFill>
        <p:spPr>
          <a:xfrm>
            <a:off x="2323626" y="2118188"/>
            <a:ext cx="4083549" cy="23374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212"/>
          <p:cNvSpPr txBox="1"/>
          <p:nvPr>
            <p:ph type="ctrTitle"/>
          </p:nvPr>
        </p:nvSpPr>
        <p:spPr>
          <a:xfrm>
            <a:off x="322800" y="1573300"/>
            <a:ext cx="83115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AWS GuardDuty</a:t>
            </a:r>
            <a:endParaRPr>
              <a:solidFill>
                <a:srgbClr val="666666"/>
              </a:solidFill>
              <a:latin typeface="EB Garamond"/>
              <a:ea typeface="EB Garamond"/>
              <a:cs typeface="EB Garamond"/>
              <a:sym typeface="EB Garamond"/>
            </a:endParaRPr>
          </a:p>
        </p:txBody>
      </p:sp>
      <p:sp>
        <p:nvSpPr>
          <p:cNvPr id="1894" name="Google Shape;1894;p21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start Rolling !</a:t>
            </a:r>
            <a:endParaRPr>
              <a:solidFill>
                <a:srgbClr val="FF7A00"/>
              </a:solidFill>
              <a:latin typeface="EB Garamond"/>
              <a:ea typeface="EB Garamond"/>
              <a:cs typeface="EB Garamond"/>
              <a:sym typeface="EB Garamond"/>
            </a:endParaRPr>
          </a:p>
        </p:txBody>
      </p:sp>
      <p:cxnSp>
        <p:nvCxnSpPr>
          <p:cNvPr id="1895" name="Google Shape;1895;p21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896" name="Google Shape;1896;p21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13"/>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Understanding GuardDuty</a:t>
            </a:r>
            <a:endParaRPr sz="2800">
              <a:solidFill>
                <a:srgbClr val="FF7A00"/>
              </a:solidFill>
              <a:latin typeface="EB Garamond"/>
              <a:ea typeface="EB Garamond"/>
              <a:cs typeface="EB Garamond"/>
              <a:sym typeface="EB Garamond"/>
            </a:endParaRPr>
          </a:p>
        </p:txBody>
      </p:sp>
      <p:sp>
        <p:nvSpPr>
          <p:cNvPr id="1902" name="Google Shape;1902;p21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03" name="Google Shape;1903;p213"/>
          <p:cNvSpPr txBox="1"/>
          <p:nvPr/>
        </p:nvSpPr>
        <p:spPr>
          <a:xfrm>
            <a:off x="356250" y="926300"/>
            <a:ext cx="8431500" cy="3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Guard Duty is a threat intelligence service by AWS which monitors for malicious behavior to help customers protect their AWS workloads.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904" name="Google Shape;1904;p213"/>
          <p:cNvPicPr preferRelativeResize="0"/>
          <p:nvPr/>
        </p:nvPicPr>
        <p:blipFill>
          <a:blip r:embed="rId3">
            <a:alphaModFix/>
          </a:blip>
          <a:stretch>
            <a:fillRect/>
          </a:stretch>
        </p:blipFill>
        <p:spPr>
          <a:xfrm>
            <a:off x="1395350" y="2241150"/>
            <a:ext cx="5847101" cy="1949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idx="1" type="subTitle"/>
          </p:nvPr>
        </p:nvSpPr>
        <p:spPr>
          <a:xfrm>
            <a:off x="130575" y="333100"/>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p:txBody>
      </p:sp>
      <p:sp>
        <p:nvSpPr>
          <p:cNvPr id="259" name="Google Shape;259;p4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60" name="Google Shape;260;p43"/>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rgbClr val="38761D"/>
                </a:solidFill>
                <a:latin typeface="Consolas"/>
                <a:ea typeface="Consolas"/>
                <a:cs typeface="Consolas"/>
                <a:sym typeface="Consolas"/>
              </a:rPr>
              <a:t>  Abstract Services</a:t>
            </a:r>
            <a:endParaRPr sz="2400"/>
          </a:p>
        </p:txBody>
      </p:sp>
      <p:sp>
        <p:nvSpPr>
          <p:cNvPr id="261" name="Google Shape;261;p43"/>
          <p:cNvSpPr txBox="1"/>
          <p:nvPr/>
        </p:nvSpPr>
        <p:spPr>
          <a:xfrm>
            <a:off x="184850" y="2000850"/>
            <a:ext cx="3001200" cy="7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38761D"/>
                </a:solidFill>
                <a:latin typeface="Consolas"/>
                <a:ea typeface="Consolas"/>
                <a:cs typeface="Consolas"/>
                <a:sym typeface="Consolas"/>
              </a:rPr>
              <a:t> </a:t>
            </a:r>
            <a:r>
              <a:rPr lang="en" sz="3600">
                <a:solidFill>
                  <a:srgbClr val="351C75"/>
                </a:solidFill>
                <a:latin typeface="Consolas"/>
                <a:ea typeface="Consolas"/>
                <a:cs typeface="Consolas"/>
                <a:sym typeface="Consolas"/>
              </a:rPr>
              <a:t> </a:t>
            </a:r>
            <a:endParaRPr sz="3600">
              <a:solidFill>
                <a:srgbClr val="351C75"/>
              </a:solidFill>
              <a:latin typeface="Consolas"/>
              <a:ea typeface="Consolas"/>
              <a:cs typeface="Consolas"/>
              <a:sym typeface="Consolas"/>
            </a:endParaRPr>
          </a:p>
        </p:txBody>
      </p:sp>
      <p:cxnSp>
        <p:nvCxnSpPr>
          <p:cNvPr id="262" name="Google Shape;262;p43"/>
          <p:cNvCxnSpPr/>
          <p:nvPr/>
        </p:nvCxnSpPr>
        <p:spPr>
          <a:xfrm flipH="1">
            <a:off x="4266400" y="892475"/>
            <a:ext cx="8100" cy="3653100"/>
          </a:xfrm>
          <a:prstGeom prst="straightConnector1">
            <a:avLst/>
          </a:prstGeom>
          <a:noFill/>
          <a:ln cap="flat" cmpd="sng" w="19050">
            <a:solidFill>
              <a:srgbClr val="FF9900"/>
            </a:solidFill>
            <a:prstDash val="solid"/>
            <a:round/>
            <a:headEnd len="med" w="med" type="none"/>
            <a:tailEnd len="med" w="med" type="none"/>
          </a:ln>
        </p:spPr>
      </p:cxnSp>
      <p:sp>
        <p:nvSpPr>
          <p:cNvPr id="263" name="Google Shape;263;p43"/>
          <p:cNvSpPr txBox="1"/>
          <p:nvPr/>
        </p:nvSpPr>
        <p:spPr>
          <a:xfrm>
            <a:off x="5354850" y="1458086"/>
            <a:ext cx="4849800" cy="28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Data</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IAM</a:t>
            </a:r>
            <a:endParaRPr>
              <a:solidFill>
                <a:srgbClr val="666666"/>
              </a:solidFill>
            </a:endParaRPr>
          </a:p>
        </p:txBody>
      </p:sp>
      <p:sp>
        <p:nvSpPr>
          <p:cNvPr id="264" name="Google Shape;264;p43"/>
          <p:cNvSpPr txBox="1"/>
          <p:nvPr/>
        </p:nvSpPr>
        <p:spPr>
          <a:xfrm>
            <a:off x="682475" y="1538500"/>
            <a:ext cx="2676000" cy="28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Foundation 4</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Operating System</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Application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Backups &amp; Encryption</a:t>
            </a:r>
            <a:endParaRPr>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214"/>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GuardDuty Findings</a:t>
            </a:r>
            <a:endParaRPr sz="2800">
              <a:solidFill>
                <a:srgbClr val="FF7A00"/>
              </a:solidFill>
              <a:latin typeface="EB Garamond"/>
              <a:ea typeface="EB Garamond"/>
              <a:cs typeface="EB Garamond"/>
              <a:sym typeface="EB Garamond"/>
            </a:endParaRPr>
          </a:p>
        </p:txBody>
      </p:sp>
      <p:sp>
        <p:nvSpPr>
          <p:cNvPr id="1910" name="Google Shape;1910;p21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911" name="Google Shape;1911;p214"/>
          <p:cNvPicPr preferRelativeResize="0"/>
          <p:nvPr/>
        </p:nvPicPr>
        <p:blipFill>
          <a:blip r:embed="rId3">
            <a:alphaModFix/>
          </a:blip>
          <a:stretch>
            <a:fillRect/>
          </a:stretch>
        </p:blipFill>
        <p:spPr>
          <a:xfrm>
            <a:off x="1134160" y="1082963"/>
            <a:ext cx="6621766" cy="321167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215"/>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Important Pointers</a:t>
            </a:r>
            <a:endParaRPr sz="2800">
              <a:solidFill>
                <a:srgbClr val="FF7A00"/>
              </a:solidFill>
              <a:latin typeface="EB Garamond"/>
              <a:ea typeface="EB Garamond"/>
              <a:cs typeface="EB Garamond"/>
              <a:sym typeface="EB Garamond"/>
            </a:endParaRPr>
          </a:p>
        </p:txBody>
      </p:sp>
      <p:sp>
        <p:nvSpPr>
          <p:cNvPr id="1917" name="Google Shape;1917;p21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18" name="Google Shape;1918;p215"/>
          <p:cNvSpPr txBox="1"/>
          <p:nvPr/>
        </p:nvSpPr>
        <p:spPr>
          <a:xfrm>
            <a:off x="421075" y="947775"/>
            <a:ext cx="8431500" cy="3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Guard Duty will only monitor the Route53 for DNS Logs.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Lot of organizations makes use of Active Directory DNS. The logs from these servers will not be monitored.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216"/>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Amazon Detective</a:t>
            </a:r>
            <a:endParaRPr sz="3600">
              <a:solidFill>
                <a:srgbClr val="666666"/>
              </a:solidFill>
              <a:latin typeface="EB Garamond"/>
              <a:ea typeface="EB Garamond"/>
              <a:cs typeface="EB Garamond"/>
              <a:sym typeface="EB Garamond"/>
            </a:endParaRPr>
          </a:p>
        </p:txBody>
      </p:sp>
      <p:sp>
        <p:nvSpPr>
          <p:cNvPr id="1924" name="Google Shape;1924;p21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Threat Detection Service</a:t>
            </a:r>
            <a:endParaRPr>
              <a:solidFill>
                <a:srgbClr val="FF7A00"/>
              </a:solidFill>
              <a:latin typeface="EB Garamond"/>
              <a:ea typeface="EB Garamond"/>
              <a:cs typeface="EB Garamond"/>
              <a:sym typeface="EB Garamond"/>
            </a:endParaRPr>
          </a:p>
        </p:txBody>
      </p:sp>
      <p:cxnSp>
        <p:nvCxnSpPr>
          <p:cNvPr id="1925" name="Google Shape;1925;p21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926" name="Google Shape;1926;p21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217"/>
          <p:cNvSpPr txBox="1"/>
          <p:nvPr>
            <p:ph idx="1" type="subTitle"/>
          </p:nvPr>
        </p:nvSpPr>
        <p:spPr>
          <a:xfrm>
            <a:off x="154050" y="145200"/>
            <a:ext cx="8612400" cy="65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Basics of Amazon Detective</a:t>
            </a:r>
            <a:endParaRPr>
              <a:solidFill>
                <a:srgbClr val="FF7A00"/>
              </a:solidFill>
              <a:latin typeface="EB Garamond"/>
              <a:ea typeface="EB Garamond"/>
              <a:cs typeface="EB Garamond"/>
              <a:sym typeface="EB Garamond"/>
            </a:endParaRPr>
          </a:p>
        </p:txBody>
      </p:sp>
      <p:sp>
        <p:nvSpPr>
          <p:cNvPr id="1932" name="Google Shape;1932;p21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33" name="Google Shape;1933;p217"/>
          <p:cNvSpPr txBox="1"/>
          <p:nvPr/>
        </p:nvSpPr>
        <p:spPr>
          <a:xfrm>
            <a:off x="270300" y="798600"/>
            <a:ext cx="8379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Detective makes it easy to investigate, analyze, and quickly identify the root cause of potential security issues or suspicious activities.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FF0000"/>
              </a:solidFill>
              <a:latin typeface="EB Garamond"/>
              <a:ea typeface="EB Garamond"/>
              <a:cs typeface="EB Garamond"/>
              <a:sym typeface="EB Garamond"/>
            </a:endParaRPr>
          </a:p>
        </p:txBody>
      </p:sp>
      <p:pic>
        <p:nvPicPr>
          <p:cNvPr id="1934" name="Google Shape;1934;p217"/>
          <p:cNvPicPr preferRelativeResize="0"/>
          <p:nvPr/>
        </p:nvPicPr>
        <p:blipFill>
          <a:blip r:embed="rId3">
            <a:alphaModFix/>
          </a:blip>
          <a:stretch>
            <a:fillRect/>
          </a:stretch>
        </p:blipFill>
        <p:spPr>
          <a:xfrm>
            <a:off x="1496274" y="1907125"/>
            <a:ext cx="5312826" cy="2545726"/>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18"/>
          <p:cNvSpPr txBox="1"/>
          <p:nvPr>
            <p:ph idx="1" type="subTitle"/>
          </p:nvPr>
        </p:nvSpPr>
        <p:spPr>
          <a:xfrm>
            <a:off x="154050" y="145200"/>
            <a:ext cx="8612400" cy="65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Note</a:t>
            </a:r>
            <a:endParaRPr>
              <a:solidFill>
                <a:srgbClr val="FF7A00"/>
              </a:solidFill>
              <a:latin typeface="EB Garamond"/>
              <a:ea typeface="EB Garamond"/>
              <a:cs typeface="EB Garamond"/>
              <a:sym typeface="EB Garamond"/>
            </a:endParaRPr>
          </a:p>
        </p:txBody>
      </p:sp>
      <p:sp>
        <p:nvSpPr>
          <p:cNvPr id="1940" name="Google Shape;1940;p21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41" name="Google Shape;1941;p218"/>
          <p:cNvSpPr txBox="1"/>
          <p:nvPr/>
        </p:nvSpPr>
        <p:spPr>
          <a:xfrm>
            <a:off x="232625" y="1031425"/>
            <a:ext cx="8379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Amazon Detective is a </a:t>
            </a:r>
            <a:r>
              <a:rPr lang="en" sz="1800">
                <a:solidFill>
                  <a:srgbClr val="1155CC"/>
                </a:solidFill>
                <a:latin typeface="EB Garamond"/>
                <a:ea typeface="EB Garamond"/>
                <a:cs typeface="EB Garamond"/>
                <a:sym typeface="EB Garamond"/>
              </a:rPr>
              <a:t>threat detection service</a:t>
            </a:r>
            <a:r>
              <a:rPr lang="en" sz="1800">
                <a:solidFill>
                  <a:srgbClr val="666666"/>
                </a:solidFill>
                <a:latin typeface="EB Garamond"/>
                <a:ea typeface="EB Garamond"/>
                <a:cs typeface="EB Garamond"/>
                <a:sym typeface="EB Garamond"/>
              </a:rPr>
              <a:t> that continuously monitors for malicious activity and unauthorized behavior to protect your AWS accounts and workloads.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Detective enables you to analyze and visualize security data from your AWS CloudTrail logs, VPC Flow logs, and Amazon GuardDuty findings.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Detective pricing is based on the volume of data ingested from AWS CloudTrail logs, Amazon VPC Flow Logs, and Amazon GuardDuty findings. You are charged per Gigabyte (GB) ingested per account/region/month</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FF0000"/>
              </a:solidFill>
              <a:latin typeface="EB Garamond"/>
              <a:ea typeface="EB Garamond"/>
              <a:cs typeface="EB Garamond"/>
              <a:sym typeface="EB Garamon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219"/>
          <p:cNvSpPr txBox="1"/>
          <p:nvPr>
            <p:ph type="ctrTitle"/>
          </p:nvPr>
        </p:nvSpPr>
        <p:spPr>
          <a:xfrm>
            <a:off x="0" y="1573300"/>
            <a:ext cx="91440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666666"/>
                </a:solidFill>
                <a:latin typeface="EB Garamond"/>
                <a:ea typeface="EB Garamond"/>
                <a:cs typeface="EB Garamond"/>
                <a:sym typeface="EB Garamond"/>
              </a:rPr>
              <a:t>AWS Secrets Manager </a:t>
            </a:r>
            <a:endParaRPr sz="4000">
              <a:solidFill>
                <a:srgbClr val="666666"/>
              </a:solidFill>
              <a:latin typeface="EB Garamond"/>
              <a:ea typeface="EB Garamond"/>
              <a:cs typeface="EB Garamond"/>
              <a:sym typeface="EB Garamond"/>
            </a:endParaRPr>
          </a:p>
        </p:txBody>
      </p:sp>
      <p:sp>
        <p:nvSpPr>
          <p:cNvPr id="1947" name="Google Shape;1947;p2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Back to Security! </a:t>
            </a:r>
            <a:endParaRPr>
              <a:solidFill>
                <a:srgbClr val="FF7A00"/>
              </a:solidFill>
              <a:latin typeface="EB Garamond"/>
              <a:ea typeface="EB Garamond"/>
              <a:cs typeface="EB Garamond"/>
              <a:sym typeface="EB Garamond"/>
            </a:endParaRPr>
          </a:p>
        </p:txBody>
      </p:sp>
      <p:cxnSp>
        <p:nvCxnSpPr>
          <p:cNvPr id="1948" name="Google Shape;1948;p21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949" name="Google Shape;1949;p21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220"/>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Getting Started </a:t>
            </a:r>
            <a:endParaRPr>
              <a:solidFill>
                <a:srgbClr val="FF7A00"/>
              </a:solidFill>
              <a:latin typeface="EB Garamond"/>
              <a:ea typeface="EB Garamond"/>
              <a:cs typeface="EB Garamond"/>
              <a:sym typeface="EB Garamond"/>
            </a:endParaRPr>
          </a:p>
        </p:txBody>
      </p:sp>
      <p:sp>
        <p:nvSpPr>
          <p:cNvPr id="1955" name="Google Shape;1955;p22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56" name="Google Shape;1956;p220"/>
          <p:cNvSpPr txBox="1"/>
          <p:nvPr/>
        </p:nvSpPr>
        <p:spPr>
          <a:xfrm>
            <a:off x="351900" y="649550"/>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Secrets Manager enables customers to </a:t>
            </a:r>
            <a:r>
              <a:rPr lang="en" sz="1800">
                <a:solidFill>
                  <a:srgbClr val="CC0000"/>
                </a:solidFill>
                <a:latin typeface="EB Garamond"/>
                <a:ea typeface="EB Garamond"/>
                <a:cs typeface="EB Garamond"/>
                <a:sym typeface="EB Garamond"/>
              </a:rPr>
              <a:t>rotate</a:t>
            </a:r>
            <a:r>
              <a:rPr lang="en" sz="1800">
                <a:solidFill>
                  <a:srgbClr val="666666"/>
                </a:solidFill>
                <a:latin typeface="EB Garamond"/>
                <a:ea typeface="EB Garamond"/>
                <a:cs typeface="EB Garamond"/>
                <a:sym typeface="EB Garamond"/>
              </a:rPr>
              <a:t>, </a:t>
            </a:r>
            <a:r>
              <a:rPr lang="en" sz="1800">
                <a:solidFill>
                  <a:srgbClr val="38761D"/>
                </a:solidFill>
                <a:latin typeface="EB Garamond"/>
                <a:ea typeface="EB Garamond"/>
                <a:cs typeface="EB Garamond"/>
                <a:sym typeface="EB Garamond"/>
              </a:rPr>
              <a:t>manage </a:t>
            </a:r>
            <a:r>
              <a:rPr lang="en" sz="1800">
                <a:solidFill>
                  <a:srgbClr val="666666"/>
                </a:solidFill>
                <a:latin typeface="EB Garamond"/>
                <a:ea typeface="EB Garamond"/>
                <a:cs typeface="EB Garamond"/>
                <a:sym typeface="EB Garamond"/>
              </a:rPr>
              <a:t>and </a:t>
            </a:r>
            <a:r>
              <a:rPr lang="en" sz="1800">
                <a:solidFill>
                  <a:srgbClr val="741B47"/>
                </a:solidFill>
                <a:latin typeface="EB Garamond"/>
                <a:ea typeface="EB Garamond"/>
                <a:cs typeface="EB Garamond"/>
                <a:sym typeface="EB Garamond"/>
              </a:rPr>
              <a:t>retrieve </a:t>
            </a:r>
            <a:r>
              <a:rPr lang="en" sz="1800">
                <a:solidFill>
                  <a:srgbClr val="666666"/>
                </a:solidFill>
                <a:latin typeface="EB Garamond"/>
                <a:ea typeface="EB Garamond"/>
                <a:cs typeface="EB Garamond"/>
                <a:sym typeface="EB Garamond"/>
              </a:rPr>
              <a:t>database credentials, API keys and other secrets throughout their lifecycle.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Lots of developers store secrets as plain text or DevOps team adds them as an environmental variable. This creates security risks.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Compliance like PCI DSS requires secrets must be rotated and audit on who does what with secrets. </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221"/>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Key Features of Secrets Manager </a:t>
            </a:r>
            <a:endParaRPr>
              <a:solidFill>
                <a:srgbClr val="FF7A00"/>
              </a:solidFill>
              <a:latin typeface="EB Garamond"/>
              <a:ea typeface="EB Garamond"/>
              <a:cs typeface="EB Garamond"/>
              <a:sym typeface="EB Garamond"/>
            </a:endParaRPr>
          </a:p>
        </p:txBody>
      </p:sp>
      <p:sp>
        <p:nvSpPr>
          <p:cNvPr id="1962" name="Google Shape;1962;p22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63" name="Google Shape;1963;p221"/>
          <p:cNvSpPr txBox="1"/>
          <p:nvPr/>
        </p:nvSpPr>
        <p:spPr>
          <a:xfrm>
            <a:off x="400550" y="668825"/>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741B47"/>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741B47"/>
                </a:solidFill>
                <a:latin typeface="EB Garamond"/>
                <a:ea typeface="EB Garamond"/>
                <a:cs typeface="EB Garamond"/>
                <a:sym typeface="EB Garamond"/>
              </a:rPr>
              <a:t>Built-In integration</a:t>
            </a:r>
            <a:r>
              <a:rPr lang="en" sz="1800">
                <a:solidFill>
                  <a:srgbClr val="666666"/>
                </a:solidFill>
                <a:latin typeface="EB Garamond"/>
                <a:ea typeface="EB Garamond"/>
                <a:cs typeface="EB Garamond"/>
                <a:sym typeface="EB Garamond"/>
              </a:rPr>
              <a:t> for rotating MySQL, PostgreSQL and Aurora on RDS.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Use versisoning so applications do not break when secrets are rotated.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Fine grained access control to control who has access to secrets with help of IAM and Resource based policies.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222"/>
          <p:cNvSpPr txBox="1"/>
          <p:nvPr>
            <p:ph idx="1" type="subTitle"/>
          </p:nvPr>
        </p:nvSpPr>
        <p:spPr>
          <a:xfrm>
            <a:off x="126997" y="70486"/>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Important Points for Exams</a:t>
            </a:r>
            <a:endParaRPr>
              <a:solidFill>
                <a:srgbClr val="6AA84F"/>
              </a:solidFill>
              <a:latin typeface="EB Garamond"/>
              <a:ea typeface="EB Garamond"/>
              <a:cs typeface="EB Garamond"/>
              <a:sym typeface="EB Garamond"/>
            </a:endParaRPr>
          </a:p>
        </p:txBody>
      </p:sp>
      <p:sp>
        <p:nvSpPr>
          <p:cNvPr id="1969" name="Google Shape;1969;p22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70" name="Google Shape;1970;p222"/>
          <p:cNvSpPr txBox="1"/>
          <p:nvPr/>
        </p:nvSpPr>
        <p:spPr>
          <a:xfrm>
            <a:off x="232700" y="863725"/>
            <a:ext cx="79842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Cloud HSM is Single Tenanted ( Single Physical Device only for you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It must be used within a VPC.</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We can integrate Cloud HSM with RedShift &amp; RDS for Oracle.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For fault tolerance, we will need to build cluster of 2 Cloud HSM.</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AWS uses Safenet Luna SA HSM appliance for Cloud HSM.</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They are FIPS validated.</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It generally has 2 partitions, one for AWS to monitor and second is cryptographic partition which you have access to and has stored keys.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223"/>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AWS Certificate Manager</a:t>
            </a:r>
            <a:endParaRPr>
              <a:solidFill>
                <a:srgbClr val="666666"/>
              </a:solidFill>
              <a:latin typeface="EB Garamond"/>
              <a:ea typeface="EB Garamond"/>
              <a:cs typeface="EB Garamond"/>
              <a:sym typeface="EB Garamond"/>
            </a:endParaRPr>
          </a:p>
        </p:txBody>
      </p:sp>
      <p:sp>
        <p:nvSpPr>
          <p:cNvPr id="1976" name="Google Shape;1976;p223"/>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Certificates Again :)</a:t>
            </a:r>
            <a:endParaRPr>
              <a:solidFill>
                <a:srgbClr val="FF7A00"/>
              </a:solidFill>
              <a:latin typeface="EB Garamond"/>
              <a:ea typeface="EB Garamond"/>
              <a:cs typeface="EB Garamond"/>
              <a:sym typeface="EB Garamond"/>
            </a:endParaRPr>
          </a:p>
        </p:txBody>
      </p:sp>
      <p:cxnSp>
        <p:nvCxnSpPr>
          <p:cNvPr id="1977" name="Google Shape;1977;p22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978" name="Google Shape;1978;p22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idx="1" type="subTitle"/>
          </p:nvPr>
        </p:nvSpPr>
        <p:spPr>
          <a:xfrm>
            <a:off x="-12" y="64025"/>
            <a:ext cx="8612400" cy="79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APN</a:t>
            </a:r>
            <a:endParaRPr>
              <a:solidFill>
                <a:srgbClr val="FF7A00"/>
              </a:solidFill>
              <a:latin typeface="EB Garamond"/>
              <a:ea typeface="EB Garamond"/>
              <a:cs typeface="EB Garamond"/>
              <a:sym typeface="EB Garamond"/>
            </a:endParaRPr>
          </a:p>
        </p:txBody>
      </p:sp>
      <p:sp>
        <p:nvSpPr>
          <p:cNvPr id="108" name="Google Shape;108;p2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9" name="Google Shape;109;p26"/>
          <p:cNvSpPr txBox="1"/>
          <p:nvPr/>
        </p:nvSpPr>
        <p:spPr>
          <a:xfrm>
            <a:off x="298000" y="627925"/>
            <a:ext cx="8432400" cy="3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Partner Network (APN) is a group of external vendors that have received endorsement from AWS regarding their expertise in building and implementing solutions for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Let’s understand with an example:</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Team of 5 people are very good into security aspect of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They have decided to create a company for consulting organizations to secure their resource.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They registered to become APN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idx="1" type="subTitle"/>
          </p:nvPr>
        </p:nvSpPr>
        <p:spPr>
          <a:xfrm>
            <a:off x="265800" y="1019100"/>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Security Responsibility will always be shared between you and your hosting provider.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SzPts val="1800"/>
              <a:buFont typeface="EB Garamond"/>
              <a:buChar char="●"/>
            </a:pPr>
            <a:r>
              <a:rPr lang="en" sz="1800">
                <a:solidFill>
                  <a:srgbClr val="666666"/>
                </a:solidFill>
                <a:latin typeface="EB Garamond"/>
                <a:ea typeface="EB Garamond"/>
                <a:cs typeface="EB Garamond"/>
                <a:sym typeface="EB Garamond"/>
              </a:rPr>
              <a:t>The Hosting Provider has to ensure Security </a:t>
            </a:r>
            <a:r>
              <a:rPr lang="en" sz="1800">
                <a:solidFill>
                  <a:srgbClr val="CC0000"/>
                </a:solidFill>
                <a:latin typeface="EB Garamond"/>
                <a:ea typeface="EB Garamond"/>
                <a:cs typeface="EB Garamond"/>
                <a:sym typeface="EB Garamond"/>
              </a:rPr>
              <a:t>OF</a:t>
            </a:r>
            <a:r>
              <a:rPr lang="en" sz="1800">
                <a:solidFill>
                  <a:srgbClr val="666666"/>
                </a:solidFill>
                <a:latin typeface="EB Garamond"/>
                <a:ea typeface="EB Garamond"/>
                <a:cs typeface="EB Garamond"/>
                <a:sym typeface="EB Garamond"/>
              </a:rPr>
              <a:t> the Cloud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SzPts val="1800"/>
              <a:buFont typeface="EB Garamond"/>
              <a:buChar char="●"/>
            </a:pPr>
            <a:r>
              <a:rPr lang="en" sz="1800">
                <a:solidFill>
                  <a:srgbClr val="666666"/>
                </a:solidFill>
                <a:latin typeface="EB Garamond"/>
                <a:ea typeface="EB Garamond"/>
                <a:cs typeface="EB Garamond"/>
                <a:sym typeface="EB Garamond"/>
              </a:rPr>
              <a:t>You have to ensure Security </a:t>
            </a:r>
            <a:r>
              <a:rPr lang="en" sz="1800">
                <a:solidFill>
                  <a:srgbClr val="CC0000"/>
                </a:solidFill>
                <a:latin typeface="EB Garamond"/>
                <a:ea typeface="EB Garamond"/>
                <a:cs typeface="EB Garamond"/>
                <a:sym typeface="EB Garamond"/>
              </a:rPr>
              <a:t>IN</a:t>
            </a:r>
            <a:r>
              <a:rPr lang="en" sz="1800">
                <a:solidFill>
                  <a:srgbClr val="666666"/>
                </a:solidFill>
                <a:latin typeface="EB Garamond"/>
                <a:ea typeface="EB Garamond"/>
                <a:cs typeface="EB Garamond"/>
                <a:sym typeface="EB Garamond"/>
              </a:rPr>
              <a:t> the Cloud.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With both the entities doing their job,  we can then say that our systems are secured.</a:t>
            </a:r>
            <a:endParaRPr sz="1800">
              <a:solidFill>
                <a:srgbClr val="666666"/>
              </a:solidFill>
              <a:latin typeface="EB Garamond"/>
              <a:ea typeface="EB Garamond"/>
              <a:cs typeface="EB Garamond"/>
              <a:sym typeface="EB Garamond"/>
            </a:endParaRPr>
          </a:p>
        </p:txBody>
      </p:sp>
      <p:sp>
        <p:nvSpPr>
          <p:cNvPr id="270" name="Google Shape;270;p4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71" name="Google Shape;271;p44"/>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rgbClr val="FF7A00"/>
                </a:solidFill>
                <a:latin typeface="EB Garamond"/>
                <a:ea typeface="EB Garamond"/>
                <a:cs typeface="EB Garamond"/>
                <a:sym typeface="EB Garamond"/>
              </a:rPr>
              <a:t>Security Responsibility is Shared</a:t>
            </a:r>
            <a:endParaRPr sz="2400"/>
          </a:p>
        </p:txBody>
      </p:sp>
      <p:pic>
        <p:nvPicPr>
          <p:cNvPr descr="securitycloud.png" id="272" name="Google Shape;272;p44"/>
          <p:cNvPicPr preferRelativeResize="0"/>
          <p:nvPr/>
        </p:nvPicPr>
        <p:blipFill>
          <a:blip r:embed="rId3">
            <a:alphaModFix/>
          </a:blip>
          <a:stretch>
            <a:fillRect/>
          </a:stretch>
        </p:blipFill>
        <p:spPr>
          <a:xfrm>
            <a:off x="3324687" y="3111925"/>
            <a:ext cx="2514725" cy="15327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224"/>
          <p:cNvSpPr txBox="1"/>
          <p:nvPr>
            <p:ph idx="1" type="subTitle"/>
          </p:nvPr>
        </p:nvSpPr>
        <p:spPr>
          <a:xfrm>
            <a:off x="-12" y="561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Earlier Approach</a:t>
            </a:r>
            <a:endParaRPr>
              <a:solidFill>
                <a:srgbClr val="FF7A00"/>
              </a:solidFill>
              <a:latin typeface="EB Garamond"/>
              <a:ea typeface="EB Garamond"/>
              <a:cs typeface="EB Garamond"/>
              <a:sym typeface="EB Garamond"/>
            </a:endParaRPr>
          </a:p>
        </p:txBody>
      </p:sp>
      <p:sp>
        <p:nvSpPr>
          <p:cNvPr id="1984" name="Google Shape;1984;p22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85" name="Google Shape;1985;p224"/>
          <p:cNvSpPr txBox="1"/>
          <p:nvPr/>
        </p:nvSpPr>
        <p:spPr>
          <a:xfrm>
            <a:off x="233125" y="717625"/>
            <a:ext cx="8866200" cy="1149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I have a website and I need to use HTTPS. There are two ways, self-signed certificate and the CA signed certificate.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986" name="Google Shape;1986;p224"/>
          <p:cNvPicPr preferRelativeResize="0"/>
          <p:nvPr/>
        </p:nvPicPr>
        <p:blipFill>
          <a:blip r:embed="rId3">
            <a:alphaModFix/>
          </a:blip>
          <a:stretch>
            <a:fillRect/>
          </a:stretch>
        </p:blipFill>
        <p:spPr>
          <a:xfrm>
            <a:off x="855950" y="2406212"/>
            <a:ext cx="2282200" cy="1400200"/>
          </a:xfrm>
          <a:prstGeom prst="rect">
            <a:avLst/>
          </a:prstGeom>
          <a:noFill/>
          <a:ln>
            <a:noFill/>
          </a:ln>
        </p:spPr>
      </p:pic>
      <p:pic>
        <p:nvPicPr>
          <p:cNvPr id="1987" name="Google Shape;1987;p224"/>
          <p:cNvPicPr preferRelativeResize="0"/>
          <p:nvPr/>
        </p:nvPicPr>
        <p:blipFill>
          <a:blip r:embed="rId4">
            <a:alphaModFix/>
          </a:blip>
          <a:stretch>
            <a:fillRect/>
          </a:stretch>
        </p:blipFill>
        <p:spPr>
          <a:xfrm>
            <a:off x="4412724" y="2431825"/>
            <a:ext cx="2851751" cy="1466875"/>
          </a:xfrm>
          <a:prstGeom prst="rect">
            <a:avLst/>
          </a:prstGeom>
          <a:noFill/>
          <a:ln>
            <a:noFill/>
          </a:ln>
        </p:spPr>
      </p:pic>
      <p:sp>
        <p:nvSpPr>
          <p:cNvPr id="1988" name="Google Shape;1988;p224"/>
          <p:cNvSpPr txBox="1"/>
          <p:nvPr/>
        </p:nvSpPr>
        <p:spPr>
          <a:xfrm>
            <a:off x="1017550" y="3860800"/>
            <a:ext cx="19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Self Signed Certificate</a:t>
            </a:r>
            <a:endParaRPr/>
          </a:p>
        </p:txBody>
      </p:sp>
      <p:sp>
        <p:nvSpPr>
          <p:cNvPr id="1989" name="Google Shape;1989;p224"/>
          <p:cNvSpPr txBox="1"/>
          <p:nvPr/>
        </p:nvSpPr>
        <p:spPr>
          <a:xfrm>
            <a:off x="4938700" y="4030625"/>
            <a:ext cx="19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 Signed Certificate</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25"/>
          <p:cNvSpPr txBox="1"/>
          <p:nvPr>
            <p:ph idx="1" type="subTitle"/>
          </p:nvPr>
        </p:nvSpPr>
        <p:spPr>
          <a:xfrm>
            <a:off x="101688" y="748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Generating Certificates</a:t>
            </a:r>
            <a:endParaRPr>
              <a:solidFill>
                <a:srgbClr val="FF7A00"/>
              </a:solidFill>
              <a:latin typeface="EB Garamond"/>
              <a:ea typeface="EB Garamond"/>
              <a:cs typeface="EB Garamond"/>
              <a:sym typeface="EB Garamond"/>
            </a:endParaRPr>
          </a:p>
        </p:txBody>
      </p:sp>
      <p:sp>
        <p:nvSpPr>
          <p:cNvPr id="1995" name="Google Shape;1995;p22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96" name="Google Shape;1996;p225"/>
          <p:cNvSpPr txBox="1"/>
          <p:nvPr/>
        </p:nvSpPr>
        <p:spPr>
          <a:xfrm>
            <a:off x="277800" y="783100"/>
            <a:ext cx="8866200" cy="1149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To generate a certificate for your domain, you will have to go to a Certificate Authority and after required level of validation, you would be issued a certificate.</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997" name="Google Shape;1997;p225"/>
          <p:cNvPicPr preferRelativeResize="0"/>
          <p:nvPr/>
        </p:nvPicPr>
        <p:blipFill>
          <a:blip r:embed="rId3">
            <a:alphaModFix/>
          </a:blip>
          <a:stretch>
            <a:fillRect/>
          </a:stretch>
        </p:blipFill>
        <p:spPr>
          <a:xfrm>
            <a:off x="5853030" y="2341813"/>
            <a:ext cx="1153533" cy="1149000"/>
          </a:xfrm>
          <a:prstGeom prst="rect">
            <a:avLst/>
          </a:prstGeom>
          <a:noFill/>
          <a:ln>
            <a:noFill/>
          </a:ln>
        </p:spPr>
      </p:pic>
      <p:sp>
        <p:nvSpPr>
          <p:cNvPr id="1998" name="Google Shape;1998;p225"/>
          <p:cNvSpPr txBox="1"/>
          <p:nvPr/>
        </p:nvSpPr>
        <p:spPr>
          <a:xfrm>
            <a:off x="5444876" y="3646200"/>
            <a:ext cx="19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Certificate Authority</a:t>
            </a:r>
            <a:endParaRPr b="1"/>
          </a:p>
        </p:txBody>
      </p:sp>
      <p:pic>
        <p:nvPicPr>
          <p:cNvPr id="1999" name="Google Shape;1999;p225"/>
          <p:cNvPicPr preferRelativeResize="0"/>
          <p:nvPr/>
        </p:nvPicPr>
        <p:blipFill>
          <a:blip r:embed="rId4">
            <a:alphaModFix/>
          </a:blip>
          <a:stretch>
            <a:fillRect/>
          </a:stretch>
        </p:blipFill>
        <p:spPr>
          <a:xfrm>
            <a:off x="783900" y="2465750"/>
            <a:ext cx="904875" cy="901125"/>
          </a:xfrm>
          <a:prstGeom prst="rect">
            <a:avLst/>
          </a:prstGeom>
          <a:noFill/>
          <a:ln>
            <a:noFill/>
          </a:ln>
        </p:spPr>
      </p:pic>
      <p:cxnSp>
        <p:nvCxnSpPr>
          <p:cNvPr id="2000" name="Google Shape;2000;p225"/>
          <p:cNvCxnSpPr/>
          <p:nvPr/>
        </p:nvCxnSpPr>
        <p:spPr>
          <a:xfrm flipH="1" rot="10800000">
            <a:off x="2430575" y="2689388"/>
            <a:ext cx="2300700" cy="9300"/>
          </a:xfrm>
          <a:prstGeom prst="straightConnector1">
            <a:avLst/>
          </a:prstGeom>
          <a:noFill/>
          <a:ln cap="flat" cmpd="sng" w="9525">
            <a:solidFill>
              <a:schemeClr val="dk2"/>
            </a:solidFill>
            <a:prstDash val="solid"/>
            <a:round/>
            <a:headEnd len="med" w="med" type="none"/>
            <a:tailEnd len="med" w="med" type="stealth"/>
          </a:ln>
        </p:spPr>
      </p:cxnSp>
      <p:sp>
        <p:nvSpPr>
          <p:cNvPr id="2001" name="Google Shape;2001;p225"/>
          <p:cNvSpPr txBox="1"/>
          <p:nvPr/>
        </p:nvSpPr>
        <p:spPr>
          <a:xfrm>
            <a:off x="996675" y="3444400"/>
            <a:ext cx="6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a:t>
            </a:r>
            <a:endParaRPr/>
          </a:p>
        </p:txBody>
      </p:sp>
      <p:cxnSp>
        <p:nvCxnSpPr>
          <p:cNvPr id="2002" name="Google Shape;2002;p225"/>
          <p:cNvCxnSpPr/>
          <p:nvPr/>
        </p:nvCxnSpPr>
        <p:spPr>
          <a:xfrm flipH="1" rot="10800000">
            <a:off x="2393150" y="3280213"/>
            <a:ext cx="2300700" cy="9300"/>
          </a:xfrm>
          <a:prstGeom prst="straightConnector1">
            <a:avLst/>
          </a:prstGeom>
          <a:noFill/>
          <a:ln cap="flat" cmpd="sng" w="9525">
            <a:solidFill>
              <a:schemeClr val="dk2"/>
            </a:solidFill>
            <a:prstDash val="solid"/>
            <a:round/>
            <a:headEnd len="med" w="med" type="stealth"/>
            <a:tailEnd len="med" w="med" type="none"/>
          </a:ln>
        </p:spPr>
      </p:cxnSp>
      <p:sp>
        <p:nvSpPr>
          <p:cNvPr id="2003" name="Google Shape;2003;p225"/>
          <p:cNvSpPr txBox="1"/>
          <p:nvPr/>
        </p:nvSpPr>
        <p:spPr>
          <a:xfrm>
            <a:off x="2196875" y="2195625"/>
            <a:ext cx="27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Generate certificate for kplabs.in</a:t>
            </a:r>
            <a:endParaRPr/>
          </a:p>
        </p:txBody>
      </p:sp>
      <p:sp>
        <p:nvSpPr>
          <p:cNvPr id="2004" name="Google Shape;2004;p225"/>
          <p:cNvSpPr txBox="1"/>
          <p:nvPr/>
        </p:nvSpPr>
        <p:spPr>
          <a:xfrm>
            <a:off x="2807688" y="3399900"/>
            <a:ext cx="17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Validated for 1 year.</a:t>
            </a:r>
            <a:endParaRPr/>
          </a:p>
        </p:txBody>
      </p:sp>
      <p:sp>
        <p:nvSpPr>
          <p:cNvPr id="2005" name="Google Shape;2005;p225"/>
          <p:cNvSpPr/>
          <p:nvPr/>
        </p:nvSpPr>
        <p:spPr>
          <a:xfrm>
            <a:off x="2770963" y="3910475"/>
            <a:ext cx="6078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cert</a:t>
            </a:r>
            <a:endParaRPr/>
          </a:p>
        </p:txBody>
      </p:sp>
      <p:sp>
        <p:nvSpPr>
          <p:cNvPr id="2006" name="Google Shape;2006;p225"/>
          <p:cNvSpPr/>
          <p:nvPr/>
        </p:nvSpPr>
        <p:spPr>
          <a:xfrm>
            <a:off x="3512513" y="3910475"/>
            <a:ext cx="10914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private key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226"/>
          <p:cNvSpPr txBox="1"/>
          <p:nvPr>
            <p:ph idx="1" type="subTitle"/>
          </p:nvPr>
        </p:nvSpPr>
        <p:spPr>
          <a:xfrm>
            <a:off x="101688" y="748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Certificate Manager</a:t>
            </a:r>
            <a:endParaRPr>
              <a:solidFill>
                <a:srgbClr val="FF7A00"/>
              </a:solidFill>
              <a:latin typeface="EB Garamond"/>
              <a:ea typeface="EB Garamond"/>
              <a:cs typeface="EB Garamond"/>
              <a:sym typeface="EB Garamond"/>
            </a:endParaRPr>
          </a:p>
        </p:txBody>
      </p:sp>
      <p:sp>
        <p:nvSpPr>
          <p:cNvPr id="2012" name="Google Shape;2012;p22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013" name="Google Shape;2013;p226"/>
          <p:cNvSpPr txBox="1"/>
          <p:nvPr/>
        </p:nvSpPr>
        <p:spPr>
          <a:xfrm>
            <a:off x="203000" y="829850"/>
            <a:ext cx="8866200" cy="1149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Certificate Manager (ACM) handles the complexity of creating, storing, and renewing public and private SSL/TLS X.509 certificates and keys that protect your AWS websites and applications.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
        <p:nvSpPr>
          <p:cNvPr id="2014" name="Google Shape;2014;p226"/>
          <p:cNvSpPr txBox="1"/>
          <p:nvPr/>
        </p:nvSpPr>
        <p:spPr>
          <a:xfrm>
            <a:off x="4011848" y="3732000"/>
            <a:ext cx="6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ACM</a:t>
            </a:r>
            <a:endParaRPr b="1"/>
          </a:p>
        </p:txBody>
      </p:sp>
      <p:pic>
        <p:nvPicPr>
          <p:cNvPr id="2015" name="Google Shape;2015;p226"/>
          <p:cNvPicPr preferRelativeResize="0"/>
          <p:nvPr/>
        </p:nvPicPr>
        <p:blipFill>
          <a:blip r:embed="rId3">
            <a:alphaModFix/>
          </a:blip>
          <a:stretch>
            <a:fillRect/>
          </a:stretch>
        </p:blipFill>
        <p:spPr>
          <a:xfrm>
            <a:off x="3830149" y="2723835"/>
            <a:ext cx="920550" cy="920550"/>
          </a:xfrm>
          <a:prstGeom prst="rect">
            <a:avLst/>
          </a:prstGeom>
          <a:noFill/>
          <a:ln>
            <a:noFill/>
          </a:ln>
        </p:spPr>
      </p:pic>
      <p:pic>
        <p:nvPicPr>
          <p:cNvPr id="2016" name="Google Shape;2016;p226"/>
          <p:cNvPicPr preferRelativeResize="0"/>
          <p:nvPr/>
        </p:nvPicPr>
        <p:blipFill>
          <a:blip r:embed="rId4">
            <a:alphaModFix/>
          </a:blip>
          <a:stretch>
            <a:fillRect/>
          </a:stretch>
        </p:blipFill>
        <p:spPr>
          <a:xfrm>
            <a:off x="6527437" y="2760000"/>
            <a:ext cx="848175" cy="848175"/>
          </a:xfrm>
          <a:prstGeom prst="rect">
            <a:avLst/>
          </a:prstGeom>
          <a:noFill/>
          <a:ln>
            <a:noFill/>
          </a:ln>
        </p:spPr>
      </p:pic>
      <p:sp>
        <p:nvSpPr>
          <p:cNvPr id="2017" name="Google Shape;2017;p226"/>
          <p:cNvSpPr txBox="1"/>
          <p:nvPr/>
        </p:nvSpPr>
        <p:spPr>
          <a:xfrm>
            <a:off x="6244775" y="3732000"/>
            <a:ext cx="14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Load Balancer</a:t>
            </a:r>
            <a:endParaRPr b="1"/>
          </a:p>
        </p:txBody>
      </p:sp>
      <p:pic>
        <p:nvPicPr>
          <p:cNvPr id="2018" name="Google Shape;2018;p226"/>
          <p:cNvPicPr preferRelativeResize="0"/>
          <p:nvPr/>
        </p:nvPicPr>
        <p:blipFill>
          <a:blip r:embed="rId5">
            <a:alphaModFix/>
          </a:blip>
          <a:stretch>
            <a:fillRect/>
          </a:stretch>
        </p:blipFill>
        <p:spPr>
          <a:xfrm>
            <a:off x="203003" y="2759999"/>
            <a:ext cx="692100" cy="689251"/>
          </a:xfrm>
          <a:prstGeom prst="rect">
            <a:avLst/>
          </a:prstGeom>
          <a:noFill/>
          <a:ln>
            <a:noFill/>
          </a:ln>
        </p:spPr>
      </p:pic>
      <p:cxnSp>
        <p:nvCxnSpPr>
          <p:cNvPr id="2019" name="Google Shape;2019;p226"/>
          <p:cNvCxnSpPr/>
          <p:nvPr/>
        </p:nvCxnSpPr>
        <p:spPr>
          <a:xfrm>
            <a:off x="1297788" y="2929888"/>
            <a:ext cx="2058300" cy="6600"/>
          </a:xfrm>
          <a:prstGeom prst="straightConnector1">
            <a:avLst/>
          </a:prstGeom>
          <a:noFill/>
          <a:ln cap="flat" cmpd="sng" w="9525">
            <a:solidFill>
              <a:schemeClr val="dk2"/>
            </a:solidFill>
            <a:prstDash val="solid"/>
            <a:round/>
            <a:headEnd len="med" w="med" type="none"/>
            <a:tailEnd len="med" w="med" type="stealth"/>
          </a:ln>
        </p:spPr>
      </p:cxnSp>
      <p:sp>
        <p:nvSpPr>
          <p:cNvPr id="2020" name="Google Shape;2020;p226"/>
          <p:cNvSpPr txBox="1"/>
          <p:nvPr/>
        </p:nvSpPr>
        <p:spPr>
          <a:xfrm>
            <a:off x="1127513" y="2417450"/>
            <a:ext cx="276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Generate certificate for kplabs.in</a:t>
            </a:r>
            <a:endParaRPr sz="1300"/>
          </a:p>
        </p:txBody>
      </p:sp>
      <p:cxnSp>
        <p:nvCxnSpPr>
          <p:cNvPr id="2021" name="Google Shape;2021;p226"/>
          <p:cNvCxnSpPr/>
          <p:nvPr/>
        </p:nvCxnSpPr>
        <p:spPr>
          <a:xfrm>
            <a:off x="1370275" y="3449263"/>
            <a:ext cx="2058300" cy="6600"/>
          </a:xfrm>
          <a:prstGeom prst="straightConnector1">
            <a:avLst/>
          </a:prstGeom>
          <a:noFill/>
          <a:ln cap="flat" cmpd="sng" w="9525">
            <a:solidFill>
              <a:schemeClr val="dk2"/>
            </a:solidFill>
            <a:prstDash val="solid"/>
            <a:round/>
            <a:headEnd len="med" w="med" type="none"/>
            <a:tailEnd len="med" w="med" type="stealth"/>
          </a:ln>
        </p:spPr>
      </p:cxnSp>
      <p:sp>
        <p:nvSpPr>
          <p:cNvPr id="2022" name="Google Shape;2022;p226"/>
          <p:cNvSpPr txBox="1"/>
          <p:nvPr/>
        </p:nvSpPr>
        <p:spPr>
          <a:xfrm>
            <a:off x="1127525" y="3610650"/>
            <a:ext cx="2471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Integrate certificate with ELB</a:t>
            </a:r>
            <a:endParaRPr sz="1300"/>
          </a:p>
        </p:txBody>
      </p:sp>
      <p:cxnSp>
        <p:nvCxnSpPr>
          <p:cNvPr id="2023" name="Google Shape;2023;p226"/>
          <p:cNvCxnSpPr/>
          <p:nvPr/>
        </p:nvCxnSpPr>
        <p:spPr>
          <a:xfrm>
            <a:off x="4907075" y="3254775"/>
            <a:ext cx="1337700" cy="8100"/>
          </a:xfrm>
          <a:prstGeom prst="straightConnector1">
            <a:avLst/>
          </a:prstGeom>
          <a:noFill/>
          <a:ln cap="flat" cmpd="sng" w="9525">
            <a:solidFill>
              <a:schemeClr val="dk2"/>
            </a:solidFill>
            <a:prstDash val="solid"/>
            <a:round/>
            <a:headEnd len="med" w="med" type="none"/>
            <a:tailEnd len="med" w="med" type="stealth"/>
          </a:ln>
        </p:spPr>
      </p:cxnSp>
      <p:sp>
        <p:nvSpPr>
          <p:cNvPr id="2024" name="Google Shape;2024;p226"/>
          <p:cNvSpPr txBox="1"/>
          <p:nvPr/>
        </p:nvSpPr>
        <p:spPr>
          <a:xfrm>
            <a:off x="4907225" y="2740750"/>
            <a:ext cx="133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Cert Integrated</a:t>
            </a:r>
            <a:endParaRPr sz="1300"/>
          </a:p>
        </p:txBody>
      </p:sp>
      <p:sp>
        <p:nvSpPr>
          <p:cNvPr id="2025" name="Google Shape;2025;p226"/>
          <p:cNvSpPr txBox="1"/>
          <p:nvPr/>
        </p:nvSpPr>
        <p:spPr>
          <a:xfrm>
            <a:off x="276588" y="3455850"/>
            <a:ext cx="6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User</a:t>
            </a:r>
            <a:endParaRPr b="1"/>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227"/>
          <p:cNvSpPr txBox="1"/>
          <p:nvPr/>
        </p:nvSpPr>
        <p:spPr>
          <a:xfrm>
            <a:off x="783325" y="65225"/>
            <a:ext cx="7274700" cy="5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  Join us in our Adventure</a:t>
            </a:r>
            <a:endParaRPr sz="2800">
              <a:solidFill>
                <a:srgbClr val="FF7A00"/>
              </a:solidFill>
              <a:latin typeface="EB Garamond"/>
              <a:ea typeface="EB Garamond"/>
              <a:cs typeface="EB Garamond"/>
              <a:sym typeface="EB Garamond"/>
            </a:endParaRPr>
          </a:p>
        </p:txBody>
      </p:sp>
      <p:pic>
        <p:nvPicPr>
          <p:cNvPr descr="twitter.png" id="2031" name="Google Shape;2031;p227"/>
          <p:cNvPicPr preferRelativeResize="0"/>
          <p:nvPr/>
        </p:nvPicPr>
        <p:blipFill>
          <a:blip r:embed="rId3">
            <a:alphaModFix/>
          </a:blip>
          <a:stretch>
            <a:fillRect/>
          </a:stretch>
        </p:blipFill>
        <p:spPr>
          <a:xfrm>
            <a:off x="3795551" y="1216183"/>
            <a:ext cx="836850" cy="827225"/>
          </a:xfrm>
          <a:prstGeom prst="rect">
            <a:avLst/>
          </a:prstGeom>
          <a:noFill/>
          <a:ln>
            <a:noFill/>
          </a:ln>
        </p:spPr>
      </p:pic>
      <p:cxnSp>
        <p:nvCxnSpPr>
          <p:cNvPr id="2032" name="Google Shape;2032;p227"/>
          <p:cNvCxnSpPr/>
          <p:nvPr/>
        </p:nvCxnSpPr>
        <p:spPr>
          <a:xfrm>
            <a:off x="2981863" y="1038450"/>
            <a:ext cx="8400" cy="3702600"/>
          </a:xfrm>
          <a:prstGeom prst="straightConnector1">
            <a:avLst/>
          </a:prstGeom>
          <a:noFill/>
          <a:ln cap="flat" cmpd="sng" w="19050">
            <a:solidFill>
              <a:srgbClr val="674EA7"/>
            </a:solidFill>
            <a:prstDash val="solid"/>
            <a:round/>
            <a:headEnd len="med" w="med" type="none"/>
            <a:tailEnd len="med" w="med" type="none"/>
          </a:ln>
        </p:spPr>
      </p:cxnSp>
      <p:sp>
        <p:nvSpPr>
          <p:cNvPr id="2033" name="Google Shape;2033;p227"/>
          <p:cNvSpPr txBox="1"/>
          <p:nvPr/>
        </p:nvSpPr>
        <p:spPr>
          <a:xfrm>
            <a:off x="4927746" y="1330133"/>
            <a:ext cx="3175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kplabs.in/twitter</a:t>
            </a:r>
            <a:endParaRPr b="1">
              <a:solidFill>
                <a:srgbClr val="6D9EEB"/>
              </a:solidFill>
              <a:latin typeface="Raleway"/>
              <a:ea typeface="Raleway"/>
              <a:cs typeface="Raleway"/>
              <a:sym typeface="Raleway"/>
            </a:endParaRPr>
          </a:p>
        </p:txBody>
      </p:sp>
      <p:sp>
        <p:nvSpPr>
          <p:cNvPr id="2034" name="Google Shape;2034;p227"/>
          <p:cNvSpPr txBox="1"/>
          <p:nvPr/>
        </p:nvSpPr>
        <p:spPr>
          <a:xfrm>
            <a:off x="108725" y="1696375"/>
            <a:ext cx="3000000" cy="14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38761D"/>
                </a:solidFill>
                <a:latin typeface="Consolas"/>
                <a:ea typeface="Consolas"/>
                <a:cs typeface="Consolas"/>
                <a:sym typeface="Consolas"/>
              </a:rPr>
              <a:t>Be Awesome</a:t>
            </a:r>
            <a:endParaRPr sz="3600">
              <a:solidFill>
                <a:srgbClr val="351C75"/>
              </a:solidFill>
              <a:latin typeface="Consolas"/>
              <a:ea typeface="Consolas"/>
              <a:cs typeface="Consolas"/>
              <a:sym typeface="Consolas"/>
            </a:endParaRPr>
          </a:p>
        </p:txBody>
      </p:sp>
      <p:pic>
        <p:nvPicPr>
          <p:cNvPr descr="linkedin.png" id="2035" name="Google Shape;2035;p227"/>
          <p:cNvPicPr preferRelativeResize="0"/>
          <p:nvPr/>
        </p:nvPicPr>
        <p:blipFill>
          <a:blip r:embed="rId4">
            <a:alphaModFix/>
          </a:blip>
          <a:stretch>
            <a:fillRect/>
          </a:stretch>
        </p:blipFill>
        <p:spPr>
          <a:xfrm>
            <a:off x="3778469" y="3105770"/>
            <a:ext cx="871000" cy="854707"/>
          </a:xfrm>
          <a:prstGeom prst="rect">
            <a:avLst/>
          </a:prstGeom>
          <a:noFill/>
          <a:ln>
            <a:noFill/>
          </a:ln>
        </p:spPr>
      </p:pic>
      <p:sp>
        <p:nvSpPr>
          <p:cNvPr id="2036" name="Google Shape;2036;p227"/>
          <p:cNvSpPr txBox="1"/>
          <p:nvPr/>
        </p:nvSpPr>
        <p:spPr>
          <a:xfrm>
            <a:off x="5015346" y="3175383"/>
            <a:ext cx="3000000" cy="7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kplabs.in/linkedin</a:t>
            </a:r>
            <a:endParaRPr b="1">
              <a:solidFill>
                <a:srgbClr val="6D9EEB"/>
              </a:solidFill>
              <a:latin typeface="Raleway"/>
              <a:ea typeface="Raleway"/>
              <a:cs typeface="Raleway"/>
              <a:sym typeface="Raleway"/>
            </a:endParaRPr>
          </a:p>
        </p:txBody>
      </p:sp>
      <p:sp>
        <p:nvSpPr>
          <p:cNvPr id="2037" name="Google Shape;2037;p22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instructors@kplabs.in</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Identity and Access Management</a:t>
            </a:r>
            <a:endParaRPr sz="3600">
              <a:solidFill>
                <a:srgbClr val="666666"/>
              </a:solidFill>
              <a:latin typeface="EB Garamond"/>
              <a:ea typeface="EB Garamond"/>
              <a:cs typeface="EB Garamond"/>
              <a:sym typeface="EB Garamond"/>
            </a:endParaRPr>
          </a:p>
        </p:txBody>
      </p:sp>
      <p:sp>
        <p:nvSpPr>
          <p:cNvPr id="278" name="Google Shape;278;p4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Access Management</a:t>
            </a:r>
            <a:endParaRPr>
              <a:solidFill>
                <a:srgbClr val="FF7A00"/>
              </a:solidFill>
              <a:latin typeface="EB Garamond"/>
              <a:ea typeface="EB Garamond"/>
              <a:cs typeface="EB Garamond"/>
              <a:sym typeface="EB Garamond"/>
            </a:endParaRPr>
          </a:p>
        </p:txBody>
      </p:sp>
      <p:cxnSp>
        <p:nvCxnSpPr>
          <p:cNvPr id="279" name="Google Shape;279;p4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80" name="Google Shape;280;p4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idx="1" type="subTitle"/>
          </p:nvPr>
        </p:nvSpPr>
        <p:spPr>
          <a:xfrm>
            <a:off x="154050" y="180450"/>
            <a:ext cx="86124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IAM</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286" name="Google Shape;286;p4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87" name="Google Shape;287;p46"/>
          <p:cNvSpPr txBox="1"/>
          <p:nvPr/>
        </p:nvSpPr>
        <p:spPr>
          <a:xfrm>
            <a:off x="154050" y="839700"/>
            <a:ext cx="79842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Identity and Access Management is a framework of policies for ensuring that the proper people in an enterprise have the appropriate access to technology resources.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id="288" name="Google Shape;288;p46"/>
          <p:cNvPicPr preferRelativeResize="0"/>
          <p:nvPr/>
        </p:nvPicPr>
        <p:blipFill>
          <a:blip r:embed="rId3">
            <a:alphaModFix/>
          </a:blip>
          <a:stretch>
            <a:fillRect/>
          </a:stretch>
        </p:blipFill>
        <p:spPr>
          <a:xfrm>
            <a:off x="154076" y="2597737"/>
            <a:ext cx="1334600" cy="1123675"/>
          </a:xfrm>
          <a:prstGeom prst="rect">
            <a:avLst/>
          </a:prstGeom>
          <a:noFill/>
          <a:ln>
            <a:noFill/>
          </a:ln>
        </p:spPr>
      </p:pic>
      <p:sp>
        <p:nvSpPr>
          <p:cNvPr id="289" name="Google Shape;289;p46"/>
          <p:cNvSpPr/>
          <p:nvPr/>
        </p:nvSpPr>
        <p:spPr>
          <a:xfrm>
            <a:off x="6622053" y="1737634"/>
            <a:ext cx="1517700" cy="2884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46"/>
          <p:cNvPicPr preferRelativeResize="0"/>
          <p:nvPr/>
        </p:nvPicPr>
        <p:blipFill>
          <a:blip r:embed="rId4">
            <a:alphaModFix/>
          </a:blip>
          <a:stretch>
            <a:fillRect/>
          </a:stretch>
        </p:blipFill>
        <p:spPr>
          <a:xfrm>
            <a:off x="7078240" y="2083709"/>
            <a:ext cx="605325" cy="605325"/>
          </a:xfrm>
          <a:prstGeom prst="rect">
            <a:avLst/>
          </a:prstGeom>
          <a:noFill/>
          <a:ln>
            <a:noFill/>
          </a:ln>
        </p:spPr>
      </p:pic>
      <p:pic>
        <p:nvPicPr>
          <p:cNvPr id="291" name="Google Shape;291;p46"/>
          <p:cNvPicPr preferRelativeResize="0"/>
          <p:nvPr/>
        </p:nvPicPr>
        <p:blipFill>
          <a:blip r:embed="rId5">
            <a:alphaModFix/>
          </a:blip>
          <a:stretch>
            <a:fillRect/>
          </a:stretch>
        </p:blipFill>
        <p:spPr>
          <a:xfrm>
            <a:off x="7102878" y="2952984"/>
            <a:ext cx="556050" cy="556050"/>
          </a:xfrm>
          <a:prstGeom prst="rect">
            <a:avLst/>
          </a:prstGeom>
          <a:noFill/>
          <a:ln>
            <a:noFill/>
          </a:ln>
        </p:spPr>
      </p:pic>
      <p:pic>
        <p:nvPicPr>
          <p:cNvPr id="292" name="Google Shape;292;p46"/>
          <p:cNvPicPr preferRelativeResize="0"/>
          <p:nvPr/>
        </p:nvPicPr>
        <p:blipFill>
          <a:blip r:embed="rId6">
            <a:alphaModFix/>
          </a:blip>
          <a:stretch>
            <a:fillRect/>
          </a:stretch>
        </p:blipFill>
        <p:spPr>
          <a:xfrm>
            <a:off x="7102878" y="3865672"/>
            <a:ext cx="556050" cy="556050"/>
          </a:xfrm>
          <a:prstGeom prst="rect">
            <a:avLst/>
          </a:prstGeom>
          <a:noFill/>
          <a:ln>
            <a:noFill/>
          </a:ln>
        </p:spPr>
      </p:pic>
      <p:graphicFrame>
        <p:nvGraphicFramePr>
          <p:cNvPr id="293" name="Google Shape;293;p46"/>
          <p:cNvGraphicFramePr/>
          <p:nvPr/>
        </p:nvGraphicFramePr>
        <p:xfrm>
          <a:off x="2096638" y="2496450"/>
          <a:ext cx="3000000" cy="3000000"/>
        </p:xfrm>
        <a:graphic>
          <a:graphicData uri="http://schemas.openxmlformats.org/drawingml/2006/table">
            <a:tbl>
              <a:tblPr>
                <a:noFill/>
                <a:tableStyleId>{6B9C8E40-F583-4C5B-B522-FD991B75422B}</a:tableStyleId>
              </a:tblPr>
              <a:tblGrid>
                <a:gridCol w="3917425"/>
              </a:tblGrid>
              <a:tr h="408325">
                <a:tc>
                  <a:txBody>
                    <a:bodyPr/>
                    <a:lstStyle/>
                    <a:p>
                      <a:pPr indent="0" lvl="0" marL="0" rtl="0" algn="l">
                        <a:spcBef>
                          <a:spcPts val="0"/>
                        </a:spcBef>
                        <a:spcAft>
                          <a:spcPts val="0"/>
                        </a:spcAft>
                        <a:buNone/>
                      </a:pPr>
                      <a:r>
                        <a:rPr b="1" lang="en"/>
                        <a:t>                               Rules</a:t>
                      </a:r>
                      <a:endParaRPr b="1"/>
                    </a:p>
                  </a:txBody>
                  <a:tcPr marT="91425" marB="91425" marR="91425" marL="91425"/>
                </a:tc>
              </a:tr>
              <a:tr h="408325">
                <a:tc>
                  <a:txBody>
                    <a:bodyPr/>
                    <a:lstStyle/>
                    <a:p>
                      <a:pPr indent="0" lvl="0" marL="0" rtl="0" algn="l">
                        <a:spcBef>
                          <a:spcPts val="0"/>
                        </a:spcBef>
                        <a:spcAft>
                          <a:spcPts val="0"/>
                        </a:spcAft>
                        <a:buNone/>
                      </a:pPr>
                      <a:r>
                        <a:rPr lang="en"/>
                        <a:t>John should have full access to all the services</a:t>
                      </a:r>
                      <a:endParaRPr/>
                    </a:p>
                  </a:txBody>
                  <a:tcPr marT="91425" marB="91425" marR="91425" marL="91425"/>
                </a:tc>
              </a:tr>
              <a:tr h="408325">
                <a:tc>
                  <a:txBody>
                    <a:bodyPr/>
                    <a:lstStyle/>
                    <a:p>
                      <a:pPr indent="0" lvl="0" marL="0" rtl="0" algn="l">
                        <a:spcBef>
                          <a:spcPts val="0"/>
                        </a:spcBef>
                        <a:spcAft>
                          <a:spcPts val="0"/>
                        </a:spcAft>
                        <a:buNone/>
                      </a:pPr>
                      <a:r>
                        <a:rPr lang="en"/>
                        <a:t>Alice should only have access to EC2</a:t>
                      </a:r>
                      <a:endParaRPr/>
                    </a:p>
                  </a:txBody>
                  <a:tcPr marT="91425" marB="91425" marR="91425" marL="91425"/>
                </a:tc>
              </a:tr>
              <a:tr h="408325">
                <a:tc>
                  <a:txBody>
                    <a:bodyPr/>
                    <a:lstStyle/>
                    <a:p>
                      <a:pPr indent="0" lvl="0" marL="0" rtl="0" algn="l">
                        <a:spcBef>
                          <a:spcPts val="0"/>
                        </a:spcBef>
                        <a:spcAft>
                          <a:spcPts val="0"/>
                        </a:spcAft>
                        <a:buNone/>
                      </a:pPr>
                      <a:r>
                        <a:rPr lang="en"/>
                        <a:t>Matt should not have access to any services.</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idx="1" type="subTitle"/>
          </p:nvPr>
        </p:nvSpPr>
        <p:spPr>
          <a:xfrm>
            <a:off x="154050" y="180450"/>
            <a:ext cx="86124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Simplifying the Architecture</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pic>
        <p:nvPicPr>
          <p:cNvPr id="299" name="Google Shape;299;p47"/>
          <p:cNvPicPr preferRelativeResize="0"/>
          <p:nvPr/>
        </p:nvPicPr>
        <p:blipFill>
          <a:blip r:embed="rId3">
            <a:alphaModFix/>
          </a:blip>
          <a:stretch>
            <a:fillRect/>
          </a:stretch>
        </p:blipFill>
        <p:spPr>
          <a:xfrm>
            <a:off x="154051" y="1807162"/>
            <a:ext cx="1334600" cy="1123675"/>
          </a:xfrm>
          <a:prstGeom prst="rect">
            <a:avLst/>
          </a:prstGeom>
          <a:noFill/>
          <a:ln>
            <a:noFill/>
          </a:ln>
        </p:spPr>
      </p:pic>
      <p:sp>
        <p:nvSpPr>
          <p:cNvPr id="300" name="Google Shape;300;p47"/>
          <p:cNvSpPr/>
          <p:nvPr/>
        </p:nvSpPr>
        <p:spPr>
          <a:xfrm>
            <a:off x="6679978" y="1245259"/>
            <a:ext cx="1517700" cy="2884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7"/>
          <p:cNvPicPr preferRelativeResize="0"/>
          <p:nvPr/>
        </p:nvPicPr>
        <p:blipFill>
          <a:blip r:embed="rId4">
            <a:alphaModFix/>
          </a:blip>
          <a:stretch>
            <a:fillRect/>
          </a:stretch>
        </p:blipFill>
        <p:spPr>
          <a:xfrm>
            <a:off x="7136165" y="1591334"/>
            <a:ext cx="605325" cy="605325"/>
          </a:xfrm>
          <a:prstGeom prst="rect">
            <a:avLst/>
          </a:prstGeom>
          <a:noFill/>
          <a:ln>
            <a:noFill/>
          </a:ln>
        </p:spPr>
      </p:pic>
      <p:pic>
        <p:nvPicPr>
          <p:cNvPr id="302" name="Google Shape;302;p47"/>
          <p:cNvPicPr preferRelativeResize="0"/>
          <p:nvPr/>
        </p:nvPicPr>
        <p:blipFill>
          <a:blip r:embed="rId5">
            <a:alphaModFix/>
          </a:blip>
          <a:stretch>
            <a:fillRect/>
          </a:stretch>
        </p:blipFill>
        <p:spPr>
          <a:xfrm>
            <a:off x="7160803" y="2460609"/>
            <a:ext cx="556050" cy="556050"/>
          </a:xfrm>
          <a:prstGeom prst="rect">
            <a:avLst/>
          </a:prstGeom>
          <a:noFill/>
          <a:ln>
            <a:noFill/>
          </a:ln>
        </p:spPr>
      </p:pic>
      <p:pic>
        <p:nvPicPr>
          <p:cNvPr id="303" name="Google Shape;303;p47"/>
          <p:cNvPicPr preferRelativeResize="0"/>
          <p:nvPr/>
        </p:nvPicPr>
        <p:blipFill>
          <a:blip r:embed="rId6">
            <a:alphaModFix/>
          </a:blip>
          <a:stretch>
            <a:fillRect/>
          </a:stretch>
        </p:blipFill>
        <p:spPr>
          <a:xfrm>
            <a:off x="7160803" y="3373297"/>
            <a:ext cx="556050" cy="556050"/>
          </a:xfrm>
          <a:prstGeom prst="rect">
            <a:avLst/>
          </a:prstGeom>
          <a:noFill/>
          <a:ln>
            <a:noFill/>
          </a:ln>
        </p:spPr>
      </p:pic>
      <p:graphicFrame>
        <p:nvGraphicFramePr>
          <p:cNvPr id="304" name="Google Shape;304;p47"/>
          <p:cNvGraphicFramePr/>
          <p:nvPr/>
        </p:nvGraphicFramePr>
        <p:xfrm>
          <a:off x="2067675" y="3373300"/>
          <a:ext cx="3000000" cy="3000000"/>
        </p:xfrm>
        <a:graphic>
          <a:graphicData uri="http://schemas.openxmlformats.org/drawingml/2006/table">
            <a:tbl>
              <a:tblPr>
                <a:noFill/>
                <a:tableStyleId>{6B9C8E40-F583-4C5B-B522-FD991B75422B}</a:tableStyleId>
              </a:tblPr>
              <a:tblGrid>
                <a:gridCol w="3917425"/>
              </a:tblGrid>
              <a:tr h="408325">
                <a:tc>
                  <a:txBody>
                    <a:bodyPr/>
                    <a:lstStyle/>
                    <a:p>
                      <a:pPr indent="0" lvl="0" marL="0" rtl="0" algn="l">
                        <a:spcBef>
                          <a:spcPts val="0"/>
                        </a:spcBef>
                        <a:spcAft>
                          <a:spcPts val="0"/>
                        </a:spcAft>
                        <a:buNone/>
                      </a:pPr>
                      <a:r>
                        <a:rPr b="1" lang="en"/>
                        <a:t>                               Rules</a:t>
                      </a:r>
                      <a:endParaRPr b="1"/>
                    </a:p>
                  </a:txBody>
                  <a:tcPr marT="91425" marB="91425" marR="91425" marL="91425"/>
                </a:tc>
              </a:tr>
              <a:tr h="408325">
                <a:tc>
                  <a:txBody>
                    <a:bodyPr/>
                    <a:lstStyle/>
                    <a:p>
                      <a:pPr indent="0" lvl="0" marL="0" rtl="0" algn="l">
                        <a:spcBef>
                          <a:spcPts val="0"/>
                        </a:spcBef>
                        <a:spcAft>
                          <a:spcPts val="0"/>
                        </a:spcAft>
                        <a:buNone/>
                      </a:pPr>
                      <a:r>
                        <a:rPr lang="en"/>
                        <a:t>John should have full access to all the services</a:t>
                      </a:r>
                      <a:endParaRPr/>
                    </a:p>
                  </a:txBody>
                  <a:tcPr marT="91425" marB="91425" marR="91425" marL="91425"/>
                </a:tc>
              </a:tr>
              <a:tr h="408325">
                <a:tc>
                  <a:txBody>
                    <a:bodyPr/>
                    <a:lstStyle/>
                    <a:p>
                      <a:pPr indent="0" lvl="0" marL="0" rtl="0" algn="l">
                        <a:spcBef>
                          <a:spcPts val="0"/>
                        </a:spcBef>
                        <a:spcAft>
                          <a:spcPts val="0"/>
                        </a:spcAft>
                        <a:buNone/>
                      </a:pPr>
                      <a:r>
                        <a:rPr lang="en"/>
                        <a:t>Alice should only have access to EC2</a:t>
                      </a:r>
                      <a:endParaRPr/>
                    </a:p>
                  </a:txBody>
                  <a:tcPr marT="91425" marB="91425" marR="91425" marL="91425"/>
                </a:tc>
              </a:tr>
              <a:tr h="408325">
                <a:tc>
                  <a:txBody>
                    <a:bodyPr/>
                    <a:lstStyle/>
                    <a:p>
                      <a:pPr indent="0" lvl="0" marL="0" rtl="0" algn="l">
                        <a:spcBef>
                          <a:spcPts val="0"/>
                        </a:spcBef>
                        <a:spcAft>
                          <a:spcPts val="0"/>
                        </a:spcAft>
                        <a:buNone/>
                      </a:pPr>
                      <a:r>
                        <a:rPr lang="en"/>
                        <a:t>Matt should not have access to any services.</a:t>
                      </a:r>
                      <a:endParaRPr/>
                    </a:p>
                  </a:txBody>
                  <a:tcPr marT="91425" marB="91425" marR="91425" marL="91425"/>
                </a:tc>
              </a:tr>
            </a:tbl>
          </a:graphicData>
        </a:graphic>
      </p:graphicFrame>
      <p:sp>
        <p:nvSpPr>
          <p:cNvPr id="305" name="Google Shape;305;p47"/>
          <p:cNvSpPr/>
          <p:nvPr/>
        </p:nvSpPr>
        <p:spPr>
          <a:xfrm>
            <a:off x="2926650" y="1876700"/>
            <a:ext cx="2004000" cy="98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IAM System </a:t>
            </a:r>
            <a:endParaRPr/>
          </a:p>
        </p:txBody>
      </p:sp>
      <p:cxnSp>
        <p:nvCxnSpPr>
          <p:cNvPr id="306" name="Google Shape;306;p47"/>
          <p:cNvCxnSpPr>
            <a:stCxn id="305" idx="2"/>
          </p:cNvCxnSpPr>
          <p:nvPr/>
        </p:nvCxnSpPr>
        <p:spPr>
          <a:xfrm flipH="1">
            <a:off x="3922950" y="2861300"/>
            <a:ext cx="5700" cy="509700"/>
          </a:xfrm>
          <a:prstGeom prst="straightConnector1">
            <a:avLst/>
          </a:prstGeom>
          <a:noFill/>
          <a:ln cap="flat" cmpd="sng" w="9525">
            <a:solidFill>
              <a:schemeClr val="dk2"/>
            </a:solidFill>
            <a:prstDash val="solid"/>
            <a:round/>
            <a:headEnd len="med" w="med" type="stealth"/>
            <a:tailEnd len="med" w="med" type="stealth"/>
          </a:ln>
        </p:spPr>
      </p:cxnSp>
      <p:cxnSp>
        <p:nvCxnSpPr>
          <p:cNvPr id="307" name="Google Shape;307;p47"/>
          <p:cNvCxnSpPr>
            <a:stCxn id="299" idx="3"/>
            <a:endCxn id="305" idx="1"/>
          </p:cNvCxnSpPr>
          <p:nvPr/>
        </p:nvCxnSpPr>
        <p:spPr>
          <a:xfrm>
            <a:off x="1488651" y="2369000"/>
            <a:ext cx="1437900" cy="0"/>
          </a:xfrm>
          <a:prstGeom prst="straightConnector1">
            <a:avLst/>
          </a:prstGeom>
          <a:noFill/>
          <a:ln cap="flat" cmpd="sng" w="9525">
            <a:solidFill>
              <a:schemeClr val="dk2"/>
            </a:solidFill>
            <a:prstDash val="solid"/>
            <a:round/>
            <a:headEnd len="med" w="med" type="none"/>
            <a:tailEnd len="med" w="med" type="stealth"/>
          </a:ln>
        </p:spPr>
      </p:cxnSp>
      <p:cxnSp>
        <p:nvCxnSpPr>
          <p:cNvPr id="308" name="Google Shape;308;p47"/>
          <p:cNvCxnSpPr>
            <a:stCxn id="305" idx="3"/>
          </p:cNvCxnSpPr>
          <p:nvPr/>
        </p:nvCxnSpPr>
        <p:spPr>
          <a:xfrm>
            <a:off x="4930650" y="2369000"/>
            <a:ext cx="1575600" cy="5700"/>
          </a:xfrm>
          <a:prstGeom prst="straightConnector1">
            <a:avLst/>
          </a:prstGeom>
          <a:noFill/>
          <a:ln cap="flat" cmpd="sng" w="9525">
            <a:solidFill>
              <a:schemeClr val="dk2"/>
            </a:solidFill>
            <a:prstDash val="solid"/>
            <a:round/>
            <a:headEnd len="med" w="med" type="none"/>
            <a:tailEnd len="med" w="med" type="stealth"/>
          </a:ln>
        </p:spPr>
      </p:cxnSp>
      <p:sp>
        <p:nvSpPr>
          <p:cNvPr id="309" name="Google Shape;309;p47"/>
          <p:cNvSpPr txBox="1"/>
          <p:nvPr/>
        </p:nvSpPr>
        <p:spPr>
          <a:xfrm>
            <a:off x="6668425" y="4274675"/>
            <a:ext cx="16566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AWS Resource</a:t>
            </a:r>
            <a:endParaRPr/>
          </a:p>
        </p:txBody>
      </p:sp>
      <p:sp>
        <p:nvSpPr>
          <p:cNvPr id="310" name="Google Shape;310;p47"/>
          <p:cNvSpPr txBox="1"/>
          <p:nvPr/>
        </p:nvSpPr>
        <p:spPr>
          <a:xfrm>
            <a:off x="285400" y="3081475"/>
            <a:ext cx="12033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Users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idx="1" type="subTitle"/>
          </p:nvPr>
        </p:nvSpPr>
        <p:spPr>
          <a:xfrm>
            <a:off x="154050" y="180450"/>
            <a:ext cx="86124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Terminology</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pic>
        <p:nvPicPr>
          <p:cNvPr id="316" name="Google Shape;316;p48"/>
          <p:cNvPicPr preferRelativeResize="0"/>
          <p:nvPr/>
        </p:nvPicPr>
        <p:blipFill>
          <a:blip r:embed="rId3">
            <a:alphaModFix/>
          </a:blip>
          <a:stretch>
            <a:fillRect/>
          </a:stretch>
        </p:blipFill>
        <p:spPr>
          <a:xfrm>
            <a:off x="316234" y="1540720"/>
            <a:ext cx="1334600" cy="1123675"/>
          </a:xfrm>
          <a:prstGeom prst="rect">
            <a:avLst/>
          </a:prstGeom>
          <a:noFill/>
          <a:ln>
            <a:noFill/>
          </a:ln>
        </p:spPr>
      </p:pic>
      <p:sp>
        <p:nvSpPr>
          <p:cNvPr id="317" name="Google Shape;317;p48"/>
          <p:cNvSpPr/>
          <p:nvPr/>
        </p:nvSpPr>
        <p:spPr>
          <a:xfrm>
            <a:off x="6842160" y="978817"/>
            <a:ext cx="1517700" cy="2884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48"/>
          <p:cNvPicPr preferRelativeResize="0"/>
          <p:nvPr/>
        </p:nvPicPr>
        <p:blipFill>
          <a:blip r:embed="rId4">
            <a:alphaModFix/>
          </a:blip>
          <a:stretch>
            <a:fillRect/>
          </a:stretch>
        </p:blipFill>
        <p:spPr>
          <a:xfrm>
            <a:off x="7298348" y="1324892"/>
            <a:ext cx="605325" cy="605325"/>
          </a:xfrm>
          <a:prstGeom prst="rect">
            <a:avLst/>
          </a:prstGeom>
          <a:noFill/>
          <a:ln>
            <a:noFill/>
          </a:ln>
        </p:spPr>
      </p:pic>
      <p:pic>
        <p:nvPicPr>
          <p:cNvPr id="319" name="Google Shape;319;p48"/>
          <p:cNvPicPr preferRelativeResize="0"/>
          <p:nvPr/>
        </p:nvPicPr>
        <p:blipFill>
          <a:blip r:embed="rId5">
            <a:alphaModFix/>
          </a:blip>
          <a:stretch>
            <a:fillRect/>
          </a:stretch>
        </p:blipFill>
        <p:spPr>
          <a:xfrm>
            <a:off x="7322985" y="2194166"/>
            <a:ext cx="556050" cy="556050"/>
          </a:xfrm>
          <a:prstGeom prst="rect">
            <a:avLst/>
          </a:prstGeom>
          <a:noFill/>
          <a:ln>
            <a:noFill/>
          </a:ln>
        </p:spPr>
      </p:pic>
      <p:pic>
        <p:nvPicPr>
          <p:cNvPr id="320" name="Google Shape;320;p48"/>
          <p:cNvPicPr preferRelativeResize="0"/>
          <p:nvPr/>
        </p:nvPicPr>
        <p:blipFill>
          <a:blip r:embed="rId6">
            <a:alphaModFix/>
          </a:blip>
          <a:stretch>
            <a:fillRect/>
          </a:stretch>
        </p:blipFill>
        <p:spPr>
          <a:xfrm>
            <a:off x="7322985" y="3106854"/>
            <a:ext cx="556050" cy="556050"/>
          </a:xfrm>
          <a:prstGeom prst="rect">
            <a:avLst/>
          </a:prstGeom>
          <a:noFill/>
          <a:ln>
            <a:noFill/>
          </a:ln>
        </p:spPr>
      </p:pic>
      <p:graphicFrame>
        <p:nvGraphicFramePr>
          <p:cNvPr id="321" name="Google Shape;321;p48"/>
          <p:cNvGraphicFramePr/>
          <p:nvPr/>
        </p:nvGraphicFramePr>
        <p:xfrm>
          <a:off x="2229857" y="3106857"/>
          <a:ext cx="3000000" cy="3000000"/>
        </p:xfrm>
        <a:graphic>
          <a:graphicData uri="http://schemas.openxmlformats.org/drawingml/2006/table">
            <a:tbl>
              <a:tblPr>
                <a:noFill/>
                <a:tableStyleId>{6B9C8E40-F583-4C5B-B522-FD991B75422B}</a:tableStyleId>
              </a:tblPr>
              <a:tblGrid>
                <a:gridCol w="3917425"/>
              </a:tblGrid>
              <a:tr h="408325">
                <a:tc>
                  <a:txBody>
                    <a:bodyPr/>
                    <a:lstStyle/>
                    <a:p>
                      <a:pPr indent="0" lvl="0" marL="0" rtl="0" algn="l">
                        <a:spcBef>
                          <a:spcPts val="0"/>
                        </a:spcBef>
                        <a:spcAft>
                          <a:spcPts val="0"/>
                        </a:spcAft>
                        <a:buNone/>
                      </a:pPr>
                      <a:r>
                        <a:rPr b="1" lang="en"/>
                        <a:t>                       IAM Policies</a:t>
                      </a:r>
                      <a:endParaRPr b="1"/>
                    </a:p>
                  </a:txBody>
                  <a:tcPr marT="91425" marB="91425" marR="91425" marL="91425"/>
                </a:tc>
              </a:tr>
              <a:tr h="408325">
                <a:tc>
                  <a:txBody>
                    <a:bodyPr/>
                    <a:lstStyle/>
                    <a:p>
                      <a:pPr indent="0" lvl="0" marL="0" rtl="0" algn="l">
                        <a:spcBef>
                          <a:spcPts val="0"/>
                        </a:spcBef>
                        <a:spcAft>
                          <a:spcPts val="0"/>
                        </a:spcAft>
                        <a:buNone/>
                      </a:pPr>
                      <a:r>
                        <a:rPr lang="en"/>
                        <a:t>John should have full access to all the services</a:t>
                      </a:r>
                      <a:endParaRPr/>
                    </a:p>
                  </a:txBody>
                  <a:tcPr marT="91425" marB="91425" marR="91425" marL="91425"/>
                </a:tc>
              </a:tr>
              <a:tr h="408325">
                <a:tc>
                  <a:txBody>
                    <a:bodyPr/>
                    <a:lstStyle/>
                    <a:p>
                      <a:pPr indent="0" lvl="0" marL="0" rtl="0" algn="l">
                        <a:spcBef>
                          <a:spcPts val="0"/>
                        </a:spcBef>
                        <a:spcAft>
                          <a:spcPts val="0"/>
                        </a:spcAft>
                        <a:buNone/>
                      </a:pPr>
                      <a:r>
                        <a:rPr lang="en"/>
                        <a:t>Alice should only have access to EC2</a:t>
                      </a:r>
                      <a:endParaRPr/>
                    </a:p>
                  </a:txBody>
                  <a:tcPr marT="91425" marB="91425" marR="91425" marL="91425"/>
                </a:tc>
              </a:tr>
              <a:tr h="408325">
                <a:tc>
                  <a:txBody>
                    <a:bodyPr/>
                    <a:lstStyle/>
                    <a:p>
                      <a:pPr indent="0" lvl="0" marL="0" rtl="0" algn="l">
                        <a:spcBef>
                          <a:spcPts val="0"/>
                        </a:spcBef>
                        <a:spcAft>
                          <a:spcPts val="0"/>
                        </a:spcAft>
                        <a:buNone/>
                      </a:pPr>
                      <a:r>
                        <a:rPr lang="en"/>
                        <a:t>Matt should not have access to any services.</a:t>
                      </a:r>
                      <a:endParaRPr/>
                    </a:p>
                  </a:txBody>
                  <a:tcPr marT="91425" marB="91425" marR="91425" marL="91425"/>
                </a:tc>
              </a:tr>
            </a:tbl>
          </a:graphicData>
        </a:graphic>
      </p:graphicFrame>
      <p:sp>
        <p:nvSpPr>
          <p:cNvPr id="322" name="Google Shape;322;p48"/>
          <p:cNvSpPr/>
          <p:nvPr/>
        </p:nvSpPr>
        <p:spPr>
          <a:xfrm>
            <a:off x="3088832" y="1610257"/>
            <a:ext cx="2004000" cy="98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IAM </a:t>
            </a:r>
            <a:endParaRPr/>
          </a:p>
        </p:txBody>
      </p:sp>
      <p:cxnSp>
        <p:nvCxnSpPr>
          <p:cNvPr id="323" name="Google Shape;323;p48"/>
          <p:cNvCxnSpPr>
            <a:stCxn id="322" idx="2"/>
          </p:cNvCxnSpPr>
          <p:nvPr/>
        </p:nvCxnSpPr>
        <p:spPr>
          <a:xfrm flipH="1">
            <a:off x="4085132" y="2594857"/>
            <a:ext cx="5700" cy="509700"/>
          </a:xfrm>
          <a:prstGeom prst="straightConnector1">
            <a:avLst/>
          </a:prstGeom>
          <a:noFill/>
          <a:ln cap="flat" cmpd="sng" w="9525">
            <a:solidFill>
              <a:schemeClr val="dk2"/>
            </a:solidFill>
            <a:prstDash val="solid"/>
            <a:round/>
            <a:headEnd len="med" w="med" type="stealth"/>
            <a:tailEnd len="med" w="med" type="stealth"/>
          </a:ln>
        </p:spPr>
      </p:cxnSp>
      <p:cxnSp>
        <p:nvCxnSpPr>
          <p:cNvPr id="324" name="Google Shape;324;p48"/>
          <p:cNvCxnSpPr>
            <a:stCxn id="316" idx="3"/>
            <a:endCxn id="322" idx="1"/>
          </p:cNvCxnSpPr>
          <p:nvPr/>
        </p:nvCxnSpPr>
        <p:spPr>
          <a:xfrm>
            <a:off x="1650834" y="2102557"/>
            <a:ext cx="1437900" cy="0"/>
          </a:xfrm>
          <a:prstGeom prst="straightConnector1">
            <a:avLst/>
          </a:prstGeom>
          <a:noFill/>
          <a:ln cap="flat" cmpd="sng" w="9525">
            <a:solidFill>
              <a:schemeClr val="dk2"/>
            </a:solidFill>
            <a:prstDash val="solid"/>
            <a:round/>
            <a:headEnd len="med" w="med" type="none"/>
            <a:tailEnd len="med" w="med" type="stealth"/>
          </a:ln>
        </p:spPr>
      </p:cxnSp>
      <p:cxnSp>
        <p:nvCxnSpPr>
          <p:cNvPr id="325" name="Google Shape;325;p48"/>
          <p:cNvCxnSpPr>
            <a:stCxn id="322" idx="3"/>
          </p:cNvCxnSpPr>
          <p:nvPr/>
        </p:nvCxnSpPr>
        <p:spPr>
          <a:xfrm>
            <a:off x="5092832" y="2102557"/>
            <a:ext cx="1575600" cy="5700"/>
          </a:xfrm>
          <a:prstGeom prst="straightConnector1">
            <a:avLst/>
          </a:prstGeom>
          <a:noFill/>
          <a:ln cap="flat" cmpd="sng" w="9525">
            <a:solidFill>
              <a:schemeClr val="dk2"/>
            </a:solidFill>
            <a:prstDash val="solid"/>
            <a:round/>
            <a:headEnd len="med" w="med" type="none"/>
            <a:tailEnd len="med" w="med" type="stealth"/>
          </a:ln>
        </p:spPr>
      </p:cxnSp>
      <p:sp>
        <p:nvSpPr>
          <p:cNvPr id="326" name="Google Shape;326;p48"/>
          <p:cNvSpPr txBox="1"/>
          <p:nvPr/>
        </p:nvSpPr>
        <p:spPr>
          <a:xfrm>
            <a:off x="6830607" y="4008232"/>
            <a:ext cx="16566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AWS Resource</a:t>
            </a:r>
            <a:endParaRPr/>
          </a:p>
        </p:txBody>
      </p:sp>
      <p:sp>
        <p:nvSpPr>
          <p:cNvPr id="327" name="Google Shape;327;p48"/>
          <p:cNvSpPr txBox="1"/>
          <p:nvPr/>
        </p:nvSpPr>
        <p:spPr>
          <a:xfrm>
            <a:off x="447582" y="2815032"/>
            <a:ext cx="12033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IAM Users</a:t>
            </a:r>
            <a:endParaRPr/>
          </a:p>
          <a:p>
            <a:pPr indent="0" lvl="0" marL="0" rtl="0" algn="l">
              <a:spcBef>
                <a:spcPts val="0"/>
              </a:spcBef>
              <a:spcAft>
                <a:spcPts val="0"/>
              </a:spcAft>
              <a:buNone/>
            </a:pPr>
            <a:r>
              <a:rPr lang="en"/>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IAM User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333" name="Google Shape;333;p4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34" name="Google Shape;334;p49"/>
          <p:cNvSpPr txBox="1"/>
          <p:nvPr/>
        </p:nvSpPr>
        <p:spPr>
          <a:xfrm>
            <a:off x="154050" y="839700"/>
            <a:ext cx="79842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IAM user is an entity that you create in AWS to represent the person or application that uses it to interact with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By default, the IAM user does not have any permission associated with it.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id="335" name="Google Shape;335;p49"/>
          <p:cNvPicPr preferRelativeResize="0"/>
          <p:nvPr/>
        </p:nvPicPr>
        <p:blipFill>
          <a:blip r:embed="rId3">
            <a:alphaModFix/>
          </a:blip>
          <a:stretch>
            <a:fillRect/>
          </a:stretch>
        </p:blipFill>
        <p:spPr>
          <a:xfrm>
            <a:off x="3691652" y="3220474"/>
            <a:ext cx="1040625" cy="876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ph idx="1" type="subTitle"/>
          </p:nvPr>
        </p:nvSpPr>
        <p:spPr>
          <a:xfrm>
            <a:off x="154050" y="180450"/>
            <a:ext cx="8612400" cy="6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IAM Policy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341" name="Google Shape;341;p5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42" name="Google Shape;342;p50"/>
          <p:cNvSpPr txBox="1"/>
          <p:nvPr/>
        </p:nvSpPr>
        <p:spPr>
          <a:xfrm>
            <a:off x="154050" y="943950"/>
            <a:ext cx="79842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IAM Policy is an object in AWS that defines the permission of a specific object.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evaluates the policies, and depending on that, the permission is granted or denied.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id="343" name="Google Shape;343;p50"/>
          <p:cNvPicPr preferRelativeResize="0"/>
          <p:nvPr/>
        </p:nvPicPr>
        <p:blipFill>
          <a:blip r:embed="rId3">
            <a:alphaModFix/>
          </a:blip>
          <a:stretch>
            <a:fillRect/>
          </a:stretch>
        </p:blipFill>
        <p:spPr>
          <a:xfrm>
            <a:off x="1849300" y="2315237"/>
            <a:ext cx="5906651" cy="2255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idx="1" type="subTitle"/>
          </p:nvPr>
        </p:nvSpPr>
        <p:spPr>
          <a:xfrm>
            <a:off x="154050" y="180450"/>
            <a:ext cx="86124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IAM Groups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349" name="Google Shape;349;p5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50" name="Google Shape;350;p51"/>
          <p:cNvSpPr txBox="1"/>
          <p:nvPr/>
        </p:nvSpPr>
        <p:spPr>
          <a:xfrm>
            <a:off x="154050" y="943950"/>
            <a:ext cx="8367900" cy="11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An IAM group is a collection of IAM users.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IAM policy attached to the group is associated with all the users that are part of the group.</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
        <p:nvSpPr>
          <p:cNvPr id="351" name="Google Shape;351;p51"/>
          <p:cNvSpPr/>
          <p:nvPr/>
        </p:nvSpPr>
        <p:spPr>
          <a:xfrm>
            <a:off x="2451725" y="2768675"/>
            <a:ext cx="1668300" cy="110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IAM Group</a:t>
            </a:r>
            <a:endParaRPr/>
          </a:p>
        </p:txBody>
      </p:sp>
      <p:sp>
        <p:nvSpPr>
          <p:cNvPr id="352" name="Google Shape;352;p51"/>
          <p:cNvSpPr/>
          <p:nvPr/>
        </p:nvSpPr>
        <p:spPr>
          <a:xfrm>
            <a:off x="5627650" y="2904875"/>
            <a:ext cx="1598700" cy="8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IAM Policy</a:t>
            </a:r>
            <a:endParaRPr/>
          </a:p>
        </p:txBody>
      </p:sp>
      <p:cxnSp>
        <p:nvCxnSpPr>
          <p:cNvPr id="353" name="Google Shape;353;p51"/>
          <p:cNvCxnSpPr>
            <a:stCxn id="351" idx="3"/>
            <a:endCxn id="352" idx="1"/>
          </p:cNvCxnSpPr>
          <p:nvPr/>
        </p:nvCxnSpPr>
        <p:spPr>
          <a:xfrm>
            <a:off x="4120025" y="3321875"/>
            <a:ext cx="1507500" cy="0"/>
          </a:xfrm>
          <a:prstGeom prst="straightConnector1">
            <a:avLst/>
          </a:prstGeom>
          <a:noFill/>
          <a:ln cap="flat" cmpd="sng" w="9525">
            <a:solidFill>
              <a:schemeClr val="dk2"/>
            </a:solidFill>
            <a:prstDash val="solid"/>
            <a:round/>
            <a:headEnd len="med" w="med" type="stealth"/>
            <a:tailEnd len="med" w="med" type="none"/>
          </a:ln>
        </p:spPr>
      </p:cxnSp>
      <p:pic>
        <p:nvPicPr>
          <p:cNvPr id="354" name="Google Shape;354;p51"/>
          <p:cNvPicPr preferRelativeResize="0"/>
          <p:nvPr/>
        </p:nvPicPr>
        <p:blipFill>
          <a:blip r:embed="rId3">
            <a:alphaModFix/>
          </a:blip>
          <a:stretch>
            <a:fillRect/>
          </a:stretch>
        </p:blipFill>
        <p:spPr>
          <a:xfrm>
            <a:off x="634900" y="2937625"/>
            <a:ext cx="790668" cy="768500"/>
          </a:xfrm>
          <a:prstGeom prst="rect">
            <a:avLst/>
          </a:prstGeom>
          <a:noFill/>
          <a:ln>
            <a:noFill/>
          </a:ln>
        </p:spPr>
      </p:pic>
      <p:cxnSp>
        <p:nvCxnSpPr>
          <p:cNvPr id="355" name="Google Shape;355;p51"/>
          <p:cNvCxnSpPr/>
          <p:nvPr/>
        </p:nvCxnSpPr>
        <p:spPr>
          <a:xfrm flipH="1" rot="10800000">
            <a:off x="1527350" y="3252500"/>
            <a:ext cx="822600" cy="2700"/>
          </a:xfrm>
          <a:prstGeom prst="straightConnector1">
            <a:avLst/>
          </a:prstGeom>
          <a:noFill/>
          <a:ln cap="flat" cmpd="sng" w="19050">
            <a:solidFill>
              <a:schemeClr val="dk2"/>
            </a:solidFill>
            <a:prstDash val="solid"/>
            <a:round/>
            <a:headEnd len="med" w="med" type="stealth"/>
            <a:tailEnd len="med" w="med" type="stealth"/>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ph idx="1" type="subTitle"/>
          </p:nvPr>
        </p:nvSpPr>
        <p:spPr>
          <a:xfrm>
            <a:off x="154050" y="180450"/>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IAM Role</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361" name="Google Shape;361;p5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62" name="Google Shape;362;p52"/>
          <p:cNvSpPr txBox="1"/>
          <p:nvPr/>
        </p:nvSpPr>
        <p:spPr>
          <a:xfrm>
            <a:off x="154050" y="943950"/>
            <a:ext cx="79842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An IAM role is similar to an IAM user, in that it is an AWS identity with permission policies that determine what the identity can and cannot do in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
        <p:nvSpPr>
          <p:cNvPr id="363" name="Google Shape;363;p52"/>
          <p:cNvSpPr/>
          <p:nvPr/>
        </p:nvSpPr>
        <p:spPr>
          <a:xfrm>
            <a:off x="3007779" y="2571739"/>
            <a:ext cx="1668300" cy="110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IAM Role</a:t>
            </a:r>
            <a:endParaRPr/>
          </a:p>
        </p:txBody>
      </p:sp>
      <p:sp>
        <p:nvSpPr>
          <p:cNvPr id="364" name="Google Shape;364;p52"/>
          <p:cNvSpPr/>
          <p:nvPr/>
        </p:nvSpPr>
        <p:spPr>
          <a:xfrm>
            <a:off x="6183704" y="2707939"/>
            <a:ext cx="1598700" cy="8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IAM Policy</a:t>
            </a:r>
            <a:endParaRPr/>
          </a:p>
        </p:txBody>
      </p:sp>
      <p:cxnSp>
        <p:nvCxnSpPr>
          <p:cNvPr id="365" name="Google Shape;365;p52"/>
          <p:cNvCxnSpPr>
            <a:stCxn id="363" idx="3"/>
            <a:endCxn id="364" idx="1"/>
          </p:cNvCxnSpPr>
          <p:nvPr/>
        </p:nvCxnSpPr>
        <p:spPr>
          <a:xfrm>
            <a:off x="4676079" y="3124939"/>
            <a:ext cx="1507500" cy="0"/>
          </a:xfrm>
          <a:prstGeom prst="straightConnector1">
            <a:avLst/>
          </a:prstGeom>
          <a:noFill/>
          <a:ln cap="flat" cmpd="sng" w="9525">
            <a:solidFill>
              <a:schemeClr val="dk2"/>
            </a:solidFill>
            <a:prstDash val="solid"/>
            <a:round/>
            <a:headEnd len="med" w="med" type="stealth"/>
            <a:tailEnd len="med" w="med" type="none"/>
          </a:ln>
        </p:spPr>
      </p:cxnSp>
      <p:pic>
        <p:nvPicPr>
          <p:cNvPr id="366" name="Google Shape;366;p52"/>
          <p:cNvPicPr preferRelativeResize="0"/>
          <p:nvPr/>
        </p:nvPicPr>
        <p:blipFill>
          <a:blip r:embed="rId3">
            <a:alphaModFix/>
          </a:blip>
          <a:stretch>
            <a:fillRect/>
          </a:stretch>
        </p:blipFill>
        <p:spPr>
          <a:xfrm>
            <a:off x="665824" y="2203231"/>
            <a:ext cx="640200" cy="640200"/>
          </a:xfrm>
          <a:prstGeom prst="rect">
            <a:avLst/>
          </a:prstGeom>
          <a:noFill/>
          <a:ln>
            <a:noFill/>
          </a:ln>
        </p:spPr>
      </p:pic>
      <p:pic>
        <p:nvPicPr>
          <p:cNvPr id="367" name="Google Shape;367;p52"/>
          <p:cNvPicPr preferRelativeResize="0"/>
          <p:nvPr/>
        </p:nvPicPr>
        <p:blipFill>
          <a:blip r:embed="rId4">
            <a:alphaModFix/>
          </a:blip>
          <a:stretch>
            <a:fillRect/>
          </a:stretch>
        </p:blipFill>
        <p:spPr>
          <a:xfrm>
            <a:off x="733974" y="3690556"/>
            <a:ext cx="503900" cy="503875"/>
          </a:xfrm>
          <a:prstGeom prst="rect">
            <a:avLst/>
          </a:prstGeom>
          <a:noFill/>
          <a:ln>
            <a:noFill/>
          </a:ln>
        </p:spPr>
      </p:pic>
      <p:sp>
        <p:nvSpPr>
          <p:cNvPr id="368" name="Google Shape;368;p52"/>
          <p:cNvSpPr txBox="1"/>
          <p:nvPr/>
        </p:nvSpPr>
        <p:spPr>
          <a:xfrm>
            <a:off x="378074" y="4249206"/>
            <a:ext cx="13671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AWS Lambda</a:t>
            </a:r>
            <a:endParaRPr sz="1200"/>
          </a:p>
        </p:txBody>
      </p:sp>
      <p:sp>
        <p:nvSpPr>
          <p:cNvPr id="369" name="Google Shape;369;p52"/>
          <p:cNvSpPr txBox="1"/>
          <p:nvPr/>
        </p:nvSpPr>
        <p:spPr>
          <a:xfrm>
            <a:off x="397324" y="2868394"/>
            <a:ext cx="13671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AWS EC2</a:t>
            </a:r>
            <a:endParaRPr sz="1200"/>
          </a:p>
        </p:txBody>
      </p:sp>
      <p:cxnSp>
        <p:nvCxnSpPr>
          <p:cNvPr id="370" name="Google Shape;370;p52"/>
          <p:cNvCxnSpPr>
            <a:stCxn id="366" idx="3"/>
            <a:endCxn id="363" idx="1"/>
          </p:cNvCxnSpPr>
          <p:nvPr/>
        </p:nvCxnSpPr>
        <p:spPr>
          <a:xfrm>
            <a:off x="1306024" y="2523331"/>
            <a:ext cx="1701900" cy="6015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52"/>
          <p:cNvCxnSpPr>
            <a:stCxn id="367" idx="3"/>
            <a:endCxn id="363" idx="1"/>
          </p:cNvCxnSpPr>
          <p:nvPr/>
        </p:nvCxnSpPr>
        <p:spPr>
          <a:xfrm flipH="1" rot="10800000">
            <a:off x="1237874" y="3124994"/>
            <a:ext cx="1770000" cy="817500"/>
          </a:xfrm>
          <a:prstGeom prst="straightConnector1">
            <a:avLst/>
          </a:prstGeom>
          <a:noFill/>
          <a:ln cap="flat" cmpd="sng" w="9525">
            <a:solidFill>
              <a:schemeClr val="dk2"/>
            </a:solidFill>
            <a:prstDash val="solid"/>
            <a:round/>
            <a:headEnd len="med" w="med" type="none"/>
            <a:tailEnd len="med" w="med" type="none"/>
          </a:ln>
        </p:spPr>
      </p:cxnSp>
      <p:sp>
        <p:nvSpPr>
          <p:cNvPr id="372" name="Google Shape;372;p52"/>
          <p:cNvSpPr txBox="1"/>
          <p:nvPr/>
        </p:nvSpPr>
        <p:spPr>
          <a:xfrm>
            <a:off x="6397599" y="3678131"/>
            <a:ext cx="13671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S3FullAccess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ctrTitle"/>
          </p:nvPr>
        </p:nvSpPr>
        <p:spPr>
          <a:xfrm>
            <a:off x="567600" y="1482875"/>
            <a:ext cx="73854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AWS Command Line Interface (CLI)</a:t>
            </a:r>
            <a:endParaRPr sz="3600">
              <a:solidFill>
                <a:srgbClr val="666666"/>
              </a:solidFill>
              <a:latin typeface="EB Garamond"/>
              <a:ea typeface="EB Garamond"/>
              <a:cs typeface="EB Garamond"/>
              <a:sym typeface="EB Garamond"/>
            </a:endParaRPr>
          </a:p>
        </p:txBody>
      </p:sp>
      <p:sp>
        <p:nvSpPr>
          <p:cNvPr id="378" name="Google Shape;378;p53"/>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Access Management</a:t>
            </a:r>
            <a:endParaRPr>
              <a:solidFill>
                <a:srgbClr val="FF7A00"/>
              </a:solidFill>
              <a:latin typeface="EB Garamond"/>
              <a:ea typeface="EB Garamond"/>
              <a:cs typeface="EB Garamond"/>
              <a:sym typeface="EB Garamond"/>
            </a:endParaRPr>
          </a:p>
        </p:txBody>
      </p:sp>
      <p:cxnSp>
        <p:nvCxnSpPr>
          <p:cNvPr id="379" name="Google Shape;379;p5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380" name="Google Shape;380;p5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idx="1" type="subTitle"/>
          </p:nvPr>
        </p:nvSpPr>
        <p:spPr>
          <a:xfrm>
            <a:off x="-12" y="64025"/>
            <a:ext cx="8612400" cy="79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Two Types</a:t>
            </a:r>
            <a:endParaRPr>
              <a:solidFill>
                <a:srgbClr val="FF7A00"/>
              </a:solidFill>
              <a:latin typeface="EB Garamond"/>
              <a:ea typeface="EB Garamond"/>
              <a:cs typeface="EB Garamond"/>
              <a:sym typeface="EB Garamond"/>
            </a:endParaRPr>
          </a:p>
        </p:txBody>
      </p:sp>
      <p:sp>
        <p:nvSpPr>
          <p:cNvPr id="115" name="Google Shape;115;p2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6" name="Google Shape;116;p27"/>
          <p:cNvSpPr txBox="1"/>
          <p:nvPr/>
        </p:nvSpPr>
        <p:spPr>
          <a:xfrm>
            <a:off x="298000" y="627925"/>
            <a:ext cx="8432400" cy="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17" name="Google Shape;117;p27"/>
          <p:cNvSpPr/>
          <p:nvPr/>
        </p:nvSpPr>
        <p:spPr>
          <a:xfrm>
            <a:off x="3216700" y="1284025"/>
            <a:ext cx="2965500" cy="59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Partners</a:t>
            </a:r>
            <a:endParaRPr/>
          </a:p>
        </p:txBody>
      </p:sp>
      <p:sp>
        <p:nvSpPr>
          <p:cNvPr id="118" name="Google Shape;118;p27"/>
          <p:cNvSpPr/>
          <p:nvPr/>
        </p:nvSpPr>
        <p:spPr>
          <a:xfrm>
            <a:off x="647375" y="3459375"/>
            <a:ext cx="2965500" cy="59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APN Consulting Partners</a:t>
            </a:r>
            <a:endParaRPr/>
          </a:p>
        </p:txBody>
      </p:sp>
      <p:sp>
        <p:nvSpPr>
          <p:cNvPr id="119" name="Google Shape;119;p27"/>
          <p:cNvSpPr/>
          <p:nvPr/>
        </p:nvSpPr>
        <p:spPr>
          <a:xfrm>
            <a:off x="5317700" y="3459375"/>
            <a:ext cx="2965500" cy="59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APN Technology Partners</a:t>
            </a:r>
            <a:endParaRPr/>
          </a:p>
        </p:txBody>
      </p:sp>
      <p:cxnSp>
        <p:nvCxnSpPr>
          <p:cNvPr id="120" name="Google Shape;120;p27"/>
          <p:cNvCxnSpPr>
            <a:stCxn id="117" idx="2"/>
            <a:endCxn id="118" idx="0"/>
          </p:cNvCxnSpPr>
          <p:nvPr/>
        </p:nvCxnSpPr>
        <p:spPr>
          <a:xfrm flipH="1">
            <a:off x="2130250" y="1874725"/>
            <a:ext cx="2569200" cy="1584600"/>
          </a:xfrm>
          <a:prstGeom prst="straightConnector1">
            <a:avLst/>
          </a:prstGeom>
          <a:noFill/>
          <a:ln cap="flat" cmpd="sng" w="9525">
            <a:solidFill>
              <a:schemeClr val="dk2"/>
            </a:solidFill>
            <a:prstDash val="solid"/>
            <a:round/>
            <a:headEnd len="med" w="med" type="none"/>
            <a:tailEnd len="med" w="med" type="stealth"/>
          </a:ln>
        </p:spPr>
      </p:cxnSp>
      <p:cxnSp>
        <p:nvCxnSpPr>
          <p:cNvPr id="121" name="Google Shape;121;p27"/>
          <p:cNvCxnSpPr>
            <a:stCxn id="117" idx="2"/>
            <a:endCxn id="119" idx="0"/>
          </p:cNvCxnSpPr>
          <p:nvPr/>
        </p:nvCxnSpPr>
        <p:spPr>
          <a:xfrm>
            <a:off x="4699450" y="1874725"/>
            <a:ext cx="2100900" cy="15846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GUI and CLI</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386" name="Google Shape;386;p5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87" name="Google Shape;387;p54"/>
          <p:cNvSpPr txBox="1"/>
          <p:nvPr/>
        </p:nvSpPr>
        <p:spPr>
          <a:xfrm>
            <a:off x="5133325" y="2276288"/>
            <a:ext cx="1965600" cy="20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54"/>
          <p:cNvPicPr preferRelativeResize="0"/>
          <p:nvPr/>
        </p:nvPicPr>
        <p:blipFill>
          <a:blip r:embed="rId3">
            <a:alphaModFix/>
          </a:blip>
          <a:stretch>
            <a:fillRect/>
          </a:stretch>
        </p:blipFill>
        <p:spPr>
          <a:xfrm>
            <a:off x="1940657" y="932970"/>
            <a:ext cx="4716525" cy="1675400"/>
          </a:xfrm>
          <a:prstGeom prst="rect">
            <a:avLst/>
          </a:prstGeom>
          <a:noFill/>
          <a:ln>
            <a:noFill/>
          </a:ln>
        </p:spPr>
      </p:pic>
      <p:pic>
        <p:nvPicPr>
          <p:cNvPr id="389" name="Google Shape;389;p54"/>
          <p:cNvPicPr preferRelativeResize="0"/>
          <p:nvPr/>
        </p:nvPicPr>
        <p:blipFill>
          <a:blip r:embed="rId4">
            <a:alphaModFix/>
          </a:blip>
          <a:stretch>
            <a:fillRect/>
          </a:stretch>
        </p:blipFill>
        <p:spPr>
          <a:xfrm>
            <a:off x="2079487" y="3037525"/>
            <a:ext cx="4438850" cy="1590550"/>
          </a:xfrm>
          <a:prstGeom prst="rect">
            <a:avLst/>
          </a:prstGeom>
          <a:noFill/>
          <a:ln>
            <a:noFill/>
          </a:ln>
        </p:spPr>
      </p:pic>
      <p:sp>
        <p:nvSpPr>
          <p:cNvPr id="390" name="Google Shape;390;p54"/>
          <p:cNvSpPr txBox="1"/>
          <p:nvPr/>
        </p:nvSpPr>
        <p:spPr>
          <a:xfrm>
            <a:off x="261200" y="1346150"/>
            <a:ext cx="14667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GUI Console</a:t>
            </a:r>
            <a:endParaRPr/>
          </a:p>
        </p:txBody>
      </p:sp>
      <p:sp>
        <p:nvSpPr>
          <p:cNvPr id="391" name="Google Shape;391;p54"/>
          <p:cNvSpPr txBox="1"/>
          <p:nvPr/>
        </p:nvSpPr>
        <p:spPr>
          <a:xfrm>
            <a:off x="261200" y="3557950"/>
            <a:ext cx="14667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CLI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5"/>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CLI is always faster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397" name="Google Shape;397;p5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98" name="Google Shape;398;p55"/>
          <p:cNvSpPr txBox="1"/>
          <p:nvPr/>
        </p:nvSpPr>
        <p:spPr>
          <a:xfrm>
            <a:off x="154050" y="778425"/>
            <a:ext cx="8167200" cy="1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Command Line Interface ( CLI ) is way of interacting with the system in form of commands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It is considered as fastest way of doing things in an repeated, automated fashion.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399" name="Google Shape;399;p55"/>
          <p:cNvSpPr txBox="1"/>
          <p:nvPr/>
        </p:nvSpPr>
        <p:spPr>
          <a:xfrm>
            <a:off x="5133325" y="2276288"/>
            <a:ext cx="1965600" cy="20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600px-Linux_command-line._Bash._GNOME_Terminal._screenshot.png" id="400" name="Google Shape;400;p55"/>
          <p:cNvPicPr preferRelativeResize="0"/>
          <p:nvPr/>
        </p:nvPicPr>
        <p:blipFill>
          <a:blip r:embed="rId3">
            <a:alphaModFix/>
          </a:blip>
          <a:stretch>
            <a:fillRect/>
          </a:stretch>
        </p:blipFill>
        <p:spPr>
          <a:xfrm>
            <a:off x="3347888" y="3041650"/>
            <a:ext cx="2224725" cy="1668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6"/>
          <p:cNvSpPr/>
          <p:nvPr/>
        </p:nvSpPr>
        <p:spPr>
          <a:xfrm>
            <a:off x="5841561" y="1986317"/>
            <a:ext cx="1737900" cy="2933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6"/>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Simple Use-Case</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07" name="Google Shape;407;p56"/>
          <p:cNvSpPr txBox="1"/>
          <p:nvPr/>
        </p:nvSpPr>
        <p:spPr>
          <a:xfrm>
            <a:off x="376650" y="586238"/>
            <a:ext cx="8167200" cy="1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 new “Security Check System” verifies the security of an EC2 instance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It evaluates the system configuration after logging into the EC2 instance.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It needs Private IP as an Input.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408" name="Google Shape;408;p56"/>
          <p:cNvSpPr/>
          <p:nvPr/>
        </p:nvSpPr>
        <p:spPr>
          <a:xfrm>
            <a:off x="858861" y="2882117"/>
            <a:ext cx="2200200" cy="119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Security Check System</a:t>
            </a:r>
            <a:endParaRPr/>
          </a:p>
        </p:txBody>
      </p:sp>
      <p:pic>
        <p:nvPicPr>
          <p:cNvPr id="409" name="Google Shape;409;p56"/>
          <p:cNvPicPr preferRelativeResize="0"/>
          <p:nvPr/>
        </p:nvPicPr>
        <p:blipFill>
          <a:blip r:embed="rId3">
            <a:alphaModFix/>
          </a:blip>
          <a:stretch>
            <a:fillRect/>
          </a:stretch>
        </p:blipFill>
        <p:spPr>
          <a:xfrm>
            <a:off x="6421173" y="2238775"/>
            <a:ext cx="659079" cy="659100"/>
          </a:xfrm>
          <a:prstGeom prst="rect">
            <a:avLst/>
          </a:prstGeom>
          <a:noFill/>
          <a:ln>
            <a:noFill/>
          </a:ln>
        </p:spPr>
      </p:pic>
      <p:pic>
        <p:nvPicPr>
          <p:cNvPr id="410" name="Google Shape;410;p56"/>
          <p:cNvPicPr preferRelativeResize="0"/>
          <p:nvPr/>
        </p:nvPicPr>
        <p:blipFill>
          <a:blip r:embed="rId3">
            <a:alphaModFix/>
          </a:blip>
          <a:stretch>
            <a:fillRect/>
          </a:stretch>
        </p:blipFill>
        <p:spPr>
          <a:xfrm>
            <a:off x="6421171" y="3150317"/>
            <a:ext cx="659079" cy="659100"/>
          </a:xfrm>
          <a:prstGeom prst="rect">
            <a:avLst/>
          </a:prstGeom>
          <a:noFill/>
          <a:ln>
            <a:noFill/>
          </a:ln>
        </p:spPr>
      </p:pic>
      <p:pic>
        <p:nvPicPr>
          <p:cNvPr id="411" name="Google Shape;411;p56"/>
          <p:cNvPicPr preferRelativeResize="0"/>
          <p:nvPr/>
        </p:nvPicPr>
        <p:blipFill>
          <a:blip r:embed="rId3">
            <a:alphaModFix/>
          </a:blip>
          <a:stretch>
            <a:fillRect/>
          </a:stretch>
        </p:blipFill>
        <p:spPr>
          <a:xfrm>
            <a:off x="6421171" y="4061867"/>
            <a:ext cx="659079" cy="659100"/>
          </a:xfrm>
          <a:prstGeom prst="rect">
            <a:avLst/>
          </a:prstGeom>
          <a:noFill/>
          <a:ln>
            <a:noFill/>
          </a:ln>
        </p:spPr>
      </p:pic>
      <p:cxnSp>
        <p:nvCxnSpPr>
          <p:cNvPr id="412" name="Google Shape;412;p56"/>
          <p:cNvCxnSpPr>
            <a:stCxn id="408" idx="3"/>
            <a:endCxn id="405" idx="1"/>
          </p:cNvCxnSpPr>
          <p:nvPr/>
        </p:nvCxnSpPr>
        <p:spPr>
          <a:xfrm flipH="1" rot="10800000">
            <a:off x="3059061" y="3453167"/>
            <a:ext cx="2782500" cy="26700"/>
          </a:xfrm>
          <a:prstGeom prst="straightConnector1">
            <a:avLst/>
          </a:prstGeom>
          <a:noFill/>
          <a:ln cap="flat" cmpd="sng" w="9525">
            <a:solidFill>
              <a:schemeClr val="dk2"/>
            </a:solidFill>
            <a:prstDash val="solid"/>
            <a:round/>
            <a:headEnd len="med" w="med" type="none"/>
            <a:tailEnd len="med" w="med" type="stealth"/>
          </a:ln>
        </p:spPr>
      </p:cxnSp>
      <p:sp>
        <p:nvSpPr>
          <p:cNvPr id="413" name="Google Shape;413;p56"/>
          <p:cNvSpPr txBox="1"/>
          <p:nvPr/>
        </p:nvSpPr>
        <p:spPr>
          <a:xfrm>
            <a:off x="3591325" y="2900500"/>
            <a:ext cx="21399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via Private IP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CLI</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19" name="Google Shape;419;p5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20" name="Google Shape;420;p57"/>
          <p:cNvSpPr txBox="1"/>
          <p:nvPr/>
        </p:nvSpPr>
        <p:spPr>
          <a:xfrm>
            <a:off x="154050" y="839700"/>
            <a:ext cx="7984200" cy="131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EB Garamond"/>
              <a:buChar char="●"/>
            </a:pPr>
            <a:r>
              <a:rPr lang="en" sz="1800">
                <a:solidFill>
                  <a:srgbClr val="38761D"/>
                </a:solidFill>
                <a:latin typeface="EB Garamond"/>
                <a:ea typeface="EB Garamond"/>
                <a:cs typeface="EB Garamond"/>
                <a:sym typeface="EB Garamond"/>
              </a:rPr>
              <a:t>AWS CLI </a:t>
            </a:r>
            <a:r>
              <a:rPr lang="en" sz="1800">
                <a:solidFill>
                  <a:srgbClr val="666666"/>
                </a:solidFill>
                <a:latin typeface="EB Garamond"/>
                <a:ea typeface="EB Garamond"/>
                <a:cs typeface="EB Garamond"/>
                <a:sym typeface="EB Garamond"/>
              </a:rPr>
              <a:t>is used for managing AWS resources from the terminal.</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It makes room for automation &amp; make things much more faster.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421" name="Google Shape;421;p57"/>
          <p:cNvSpPr txBox="1"/>
          <p:nvPr/>
        </p:nvSpPr>
        <p:spPr>
          <a:xfrm>
            <a:off x="5133325" y="2276288"/>
            <a:ext cx="1965600" cy="20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aws-cli-logo-300x180.jpg" id="422" name="Google Shape;422;p57"/>
          <p:cNvPicPr preferRelativeResize="0"/>
          <p:nvPr/>
        </p:nvPicPr>
        <p:blipFill>
          <a:blip r:embed="rId3">
            <a:alphaModFix/>
          </a:blip>
          <a:stretch>
            <a:fillRect/>
          </a:stretch>
        </p:blipFill>
        <p:spPr>
          <a:xfrm>
            <a:off x="3002650" y="2840800"/>
            <a:ext cx="2130675" cy="1278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8"/>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CLI Pre-Requisites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28" name="Google Shape;428;p5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29" name="Google Shape;429;p58"/>
          <p:cNvSpPr txBox="1"/>
          <p:nvPr/>
        </p:nvSpPr>
        <p:spPr>
          <a:xfrm>
            <a:off x="154050" y="839700"/>
            <a:ext cx="7984200" cy="1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are two primary prerequisites for AWS CLI</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AWS CLI Binary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AWS Access Secret Keys OR IAM Role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430" name="Google Shape;430;p58"/>
          <p:cNvSpPr txBox="1"/>
          <p:nvPr/>
        </p:nvSpPr>
        <p:spPr>
          <a:xfrm>
            <a:off x="5253875" y="2468900"/>
            <a:ext cx="1965600" cy="20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8"/>
          <p:cNvSpPr/>
          <p:nvPr/>
        </p:nvSpPr>
        <p:spPr>
          <a:xfrm>
            <a:off x="5876850" y="2413288"/>
            <a:ext cx="1965600" cy="194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Platform</a:t>
            </a:r>
            <a:endParaRPr/>
          </a:p>
        </p:txBody>
      </p:sp>
      <p:sp>
        <p:nvSpPr>
          <p:cNvPr id="432" name="Google Shape;432;p58"/>
          <p:cNvSpPr/>
          <p:nvPr/>
        </p:nvSpPr>
        <p:spPr>
          <a:xfrm>
            <a:off x="743425" y="3086363"/>
            <a:ext cx="1717800" cy="50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awscli</a:t>
            </a:r>
            <a:endParaRPr/>
          </a:p>
        </p:txBody>
      </p:sp>
      <p:cxnSp>
        <p:nvCxnSpPr>
          <p:cNvPr id="433" name="Google Shape;433;p58"/>
          <p:cNvCxnSpPr/>
          <p:nvPr/>
        </p:nvCxnSpPr>
        <p:spPr>
          <a:xfrm>
            <a:off x="2692275" y="3136588"/>
            <a:ext cx="2953500" cy="0"/>
          </a:xfrm>
          <a:prstGeom prst="straightConnector1">
            <a:avLst/>
          </a:prstGeom>
          <a:noFill/>
          <a:ln cap="flat" cmpd="sng" w="9525">
            <a:solidFill>
              <a:schemeClr val="dk2"/>
            </a:solidFill>
            <a:prstDash val="solid"/>
            <a:round/>
            <a:headEnd len="med" w="med" type="none"/>
            <a:tailEnd len="med" w="med" type="stealth"/>
          </a:ln>
        </p:spPr>
      </p:cxnSp>
      <p:sp>
        <p:nvSpPr>
          <p:cNvPr id="434" name="Google Shape;434;p58"/>
          <p:cNvSpPr txBox="1"/>
          <p:nvPr/>
        </p:nvSpPr>
        <p:spPr>
          <a:xfrm>
            <a:off x="2923425" y="2705450"/>
            <a:ext cx="24108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Create EC2 Instance</a:t>
            </a:r>
            <a:endParaRPr/>
          </a:p>
        </p:txBody>
      </p:sp>
      <p:cxnSp>
        <p:nvCxnSpPr>
          <p:cNvPr id="435" name="Google Shape;435;p58"/>
          <p:cNvCxnSpPr/>
          <p:nvPr/>
        </p:nvCxnSpPr>
        <p:spPr>
          <a:xfrm>
            <a:off x="2789950" y="3658888"/>
            <a:ext cx="2953500" cy="0"/>
          </a:xfrm>
          <a:prstGeom prst="straightConnector1">
            <a:avLst/>
          </a:prstGeom>
          <a:noFill/>
          <a:ln cap="flat" cmpd="sng" w="9525">
            <a:solidFill>
              <a:schemeClr val="dk2"/>
            </a:solidFill>
            <a:prstDash val="solid"/>
            <a:round/>
            <a:headEnd len="med" w="med" type="stealth"/>
            <a:tailEnd len="med" w="med" type="none"/>
          </a:ln>
        </p:spPr>
      </p:cxnSp>
      <p:sp>
        <p:nvSpPr>
          <p:cNvPr id="436" name="Google Shape;436;p58"/>
          <p:cNvSpPr txBox="1"/>
          <p:nvPr/>
        </p:nvSpPr>
        <p:spPr>
          <a:xfrm>
            <a:off x="3005500" y="3849325"/>
            <a:ext cx="24108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Need Authentication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CLI Documentation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42" name="Google Shape;442;p5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43" name="Google Shape;443;p59"/>
          <p:cNvSpPr txBox="1"/>
          <p:nvPr/>
        </p:nvSpPr>
        <p:spPr>
          <a:xfrm>
            <a:off x="154050" y="839700"/>
            <a:ext cx="7984200" cy="1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There are separate set of documentation available for AWS CLI</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These covers the list of all options that can be used while making use of AWS CLI.</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444" name="Google Shape;444;p59"/>
          <p:cNvSpPr txBox="1"/>
          <p:nvPr/>
        </p:nvSpPr>
        <p:spPr>
          <a:xfrm>
            <a:off x="5133325" y="2276288"/>
            <a:ext cx="1965600" cy="20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59"/>
          <p:cNvPicPr preferRelativeResize="0"/>
          <p:nvPr/>
        </p:nvPicPr>
        <p:blipFill>
          <a:blip r:embed="rId3">
            <a:alphaModFix/>
          </a:blip>
          <a:stretch>
            <a:fillRect/>
          </a:stretch>
        </p:blipFill>
        <p:spPr>
          <a:xfrm>
            <a:off x="1659250" y="2462475"/>
            <a:ext cx="4828525" cy="183968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0"/>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IAM Roles</a:t>
            </a:r>
            <a:endParaRPr sz="3600">
              <a:solidFill>
                <a:srgbClr val="666666"/>
              </a:solidFill>
              <a:latin typeface="EB Garamond"/>
              <a:ea typeface="EB Garamond"/>
              <a:cs typeface="EB Garamond"/>
              <a:sym typeface="EB Garamond"/>
            </a:endParaRPr>
          </a:p>
        </p:txBody>
      </p:sp>
      <p:sp>
        <p:nvSpPr>
          <p:cNvPr id="451" name="Google Shape;451;p6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Access Management</a:t>
            </a:r>
            <a:endParaRPr>
              <a:solidFill>
                <a:srgbClr val="FF7A00"/>
              </a:solidFill>
              <a:latin typeface="EB Garamond"/>
              <a:ea typeface="EB Garamond"/>
              <a:cs typeface="EB Garamond"/>
              <a:sym typeface="EB Garamond"/>
            </a:endParaRPr>
          </a:p>
        </p:txBody>
      </p:sp>
      <p:cxnSp>
        <p:nvCxnSpPr>
          <p:cNvPr id="452" name="Google Shape;452;p6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453" name="Google Shape;453;p6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Overview of IAM Role</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59" name="Google Shape;459;p6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60" name="Google Shape;460;p61"/>
          <p:cNvSpPr txBox="1"/>
          <p:nvPr/>
        </p:nvSpPr>
        <p:spPr>
          <a:xfrm>
            <a:off x="329900" y="778413"/>
            <a:ext cx="8167200" cy="1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IAM Role is an entity that contains set of policies and any resource assuming that role will be able to have permissions mentioned in the role.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461" name="Google Shape;461;p61"/>
          <p:cNvPicPr preferRelativeResize="0"/>
          <p:nvPr/>
        </p:nvPicPr>
        <p:blipFill>
          <a:blip r:embed="rId3">
            <a:alphaModFix/>
          </a:blip>
          <a:stretch>
            <a:fillRect/>
          </a:stretch>
        </p:blipFill>
        <p:spPr>
          <a:xfrm>
            <a:off x="7180738" y="2244688"/>
            <a:ext cx="570025" cy="570025"/>
          </a:xfrm>
          <a:prstGeom prst="rect">
            <a:avLst/>
          </a:prstGeom>
          <a:noFill/>
          <a:ln>
            <a:noFill/>
          </a:ln>
        </p:spPr>
      </p:pic>
      <p:pic>
        <p:nvPicPr>
          <p:cNvPr id="462" name="Google Shape;462;p61"/>
          <p:cNvPicPr preferRelativeResize="0"/>
          <p:nvPr/>
        </p:nvPicPr>
        <p:blipFill>
          <a:blip r:embed="rId4">
            <a:alphaModFix/>
          </a:blip>
          <a:stretch>
            <a:fillRect/>
          </a:stretch>
        </p:blipFill>
        <p:spPr>
          <a:xfrm>
            <a:off x="3833425" y="2846348"/>
            <a:ext cx="765800" cy="765800"/>
          </a:xfrm>
          <a:prstGeom prst="rect">
            <a:avLst/>
          </a:prstGeom>
          <a:noFill/>
          <a:ln>
            <a:noFill/>
          </a:ln>
        </p:spPr>
      </p:pic>
      <p:graphicFrame>
        <p:nvGraphicFramePr>
          <p:cNvPr id="463" name="Google Shape;463;p61"/>
          <p:cNvGraphicFramePr/>
          <p:nvPr/>
        </p:nvGraphicFramePr>
        <p:xfrm>
          <a:off x="509425" y="2671975"/>
          <a:ext cx="3000000" cy="3000000"/>
        </p:xfrm>
        <a:graphic>
          <a:graphicData uri="http://schemas.openxmlformats.org/drawingml/2006/table">
            <a:tbl>
              <a:tblPr>
                <a:noFill/>
                <a:tableStyleId>{6B9C8E40-F583-4C5B-B522-FD991B75422B}</a:tableStyleId>
              </a:tblPr>
              <a:tblGrid>
                <a:gridCol w="1833625"/>
              </a:tblGrid>
              <a:tr h="381000">
                <a:tc>
                  <a:txBody>
                    <a:bodyPr/>
                    <a:lstStyle/>
                    <a:p>
                      <a:pPr indent="0" lvl="0" marL="0" rtl="0" algn="ctr">
                        <a:spcBef>
                          <a:spcPts val="0"/>
                        </a:spcBef>
                        <a:spcAft>
                          <a:spcPts val="0"/>
                        </a:spcAft>
                        <a:buNone/>
                      </a:pPr>
                      <a:r>
                        <a:rPr b="1" lang="en" sz="1100"/>
                        <a:t>IAM Policies</a:t>
                      </a:r>
                      <a:endParaRPr b="1" sz="1100"/>
                    </a:p>
                  </a:txBody>
                  <a:tcPr marT="91425" marB="91425" marR="91425" marL="91425"/>
                </a:tc>
              </a:tr>
              <a:tr h="381000">
                <a:tc>
                  <a:txBody>
                    <a:bodyPr/>
                    <a:lstStyle/>
                    <a:p>
                      <a:pPr indent="0" lvl="0" marL="0" rtl="0" algn="ctr">
                        <a:spcBef>
                          <a:spcPts val="0"/>
                        </a:spcBef>
                        <a:spcAft>
                          <a:spcPts val="0"/>
                        </a:spcAft>
                        <a:buNone/>
                      </a:pPr>
                      <a:r>
                        <a:rPr lang="en" sz="1100"/>
                        <a:t>EC2FullAccess</a:t>
                      </a:r>
                      <a:endParaRPr sz="1100"/>
                    </a:p>
                  </a:txBody>
                  <a:tcPr marT="91425" marB="91425" marR="91425" marL="91425"/>
                </a:tc>
              </a:tr>
              <a:tr h="381000">
                <a:tc>
                  <a:txBody>
                    <a:bodyPr/>
                    <a:lstStyle/>
                    <a:p>
                      <a:pPr indent="0" lvl="0" marL="0" rtl="0" algn="ctr">
                        <a:spcBef>
                          <a:spcPts val="0"/>
                        </a:spcBef>
                        <a:spcAft>
                          <a:spcPts val="0"/>
                        </a:spcAft>
                        <a:buNone/>
                      </a:pPr>
                      <a:r>
                        <a:rPr lang="en" sz="1100"/>
                        <a:t>S3ReadOnlyAccess</a:t>
                      </a:r>
                      <a:endParaRPr sz="1100"/>
                    </a:p>
                  </a:txBody>
                  <a:tcPr marT="91425" marB="91425" marR="91425" marL="91425"/>
                </a:tc>
              </a:tr>
            </a:tbl>
          </a:graphicData>
        </a:graphic>
      </p:graphicFrame>
      <p:cxnSp>
        <p:nvCxnSpPr>
          <p:cNvPr id="464" name="Google Shape;464;p61"/>
          <p:cNvCxnSpPr/>
          <p:nvPr/>
        </p:nvCxnSpPr>
        <p:spPr>
          <a:xfrm flipH="1" rot="10800000">
            <a:off x="2419063" y="3238823"/>
            <a:ext cx="1113900" cy="9300"/>
          </a:xfrm>
          <a:prstGeom prst="straightConnector1">
            <a:avLst/>
          </a:prstGeom>
          <a:noFill/>
          <a:ln cap="flat" cmpd="sng" w="9525">
            <a:solidFill>
              <a:schemeClr val="dk2"/>
            </a:solidFill>
            <a:prstDash val="solid"/>
            <a:round/>
            <a:headEnd len="med" w="med" type="stealth"/>
            <a:tailEnd len="med" w="med" type="stealth"/>
          </a:ln>
        </p:spPr>
      </p:cxnSp>
      <p:pic>
        <p:nvPicPr>
          <p:cNvPr id="465" name="Google Shape;465;p61"/>
          <p:cNvPicPr preferRelativeResize="0"/>
          <p:nvPr/>
        </p:nvPicPr>
        <p:blipFill>
          <a:blip r:embed="rId5">
            <a:alphaModFix/>
          </a:blip>
          <a:stretch>
            <a:fillRect/>
          </a:stretch>
        </p:blipFill>
        <p:spPr>
          <a:xfrm>
            <a:off x="7199387" y="3623950"/>
            <a:ext cx="532750" cy="532750"/>
          </a:xfrm>
          <a:prstGeom prst="rect">
            <a:avLst/>
          </a:prstGeom>
          <a:noFill/>
          <a:ln>
            <a:noFill/>
          </a:ln>
        </p:spPr>
      </p:pic>
      <p:sp>
        <p:nvSpPr>
          <p:cNvPr id="466" name="Google Shape;466;p61"/>
          <p:cNvSpPr txBox="1"/>
          <p:nvPr/>
        </p:nvSpPr>
        <p:spPr>
          <a:xfrm>
            <a:off x="3532975" y="3750075"/>
            <a:ext cx="17301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IAM Role</a:t>
            </a:r>
            <a:endParaRPr/>
          </a:p>
        </p:txBody>
      </p:sp>
      <p:cxnSp>
        <p:nvCxnSpPr>
          <p:cNvPr id="467" name="Google Shape;467;p61"/>
          <p:cNvCxnSpPr/>
          <p:nvPr/>
        </p:nvCxnSpPr>
        <p:spPr>
          <a:xfrm flipH="1" rot="10800000">
            <a:off x="4919050" y="2590450"/>
            <a:ext cx="2029200" cy="542400"/>
          </a:xfrm>
          <a:prstGeom prst="straightConnector1">
            <a:avLst/>
          </a:prstGeom>
          <a:noFill/>
          <a:ln cap="flat" cmpd="sng" w="9525">
            <a:solidFill>
              <a:schemeClr val="dk2"/>
            </a:solidFill>
            <a:prstDash val="solid"/>
            <a:round/>
            <a:headEnd len="med" w="med" type="stealth"/>
            <a:tailEnd len="med" w="med" type="none"/>
          </a:ln>
        </p:spPr>
      </p:cxnSp>
      <p:cxnSp>
        <p:nvCxnSpPr>
          <p:cNvPr id="468" name="Google Shape;468;p61"/>
          <p:cNvCxnSpPr/>
          <p:nvPr/>
        </p:nvCxnSpPr>
        <p:spPr>
          <a:xfrm>
            <a:off x="4907950" y="3366175"/>
            <a:ext cx="1982700" cy="448800"/>
          </a:xfrm>
          <a:prstGeom prst="straightConnector1">
            <a:avLst/>
          </a:prstGeom>
          <a:noFill/>
          <a:ln cap="flat" cmpd="sng" w="9525">
            <a:solidFill>
              <a:schemeClr val="dk2"/>
            </a:solidFill>
            <a:prstDash val="solid"/>
            <a:round/>
            <a:headEnd len="med" w="med" type="stealth"/>
            <a:tailEnd len="med" w="med" type="none"/>
          </a:ln>
        </p:spPr>
      </p:cxnSp>
      <p:sp>
        <p:nvSpPr>
          <p:cNvPr id="469" name="Google Shape;469;p61"/>
          <p:cNvSpPr txBox="1"/>
          <p:nvPr/>
        </p:nvSpPr>
        <p:spPr>
          <a:xfrm>
            <a:off x="6948250" y="2847341"/>
            <a:ext cx="13728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EC2 Instance</a:t>
            </a:r>
            <a:endParaRPr sz="1200"/>
          </a:p>
        </p:txBody>
      </p:sp>
      <p:sp>
        <p:nvSpPr>
          <p:cNvPr id="470" name="Google Shape;470;p61"/>
          <p:cNvSpPr txBox="1"/>
          <p:nvPr/>
        </p:nvSpPr>
        <p:spPr>
          <a:xfrm>
            <a:off x="7072600" y="4281000"/>
            <a:ext cx="8997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IAM User</a:t>
            </a:r>
            <a:endParaRPr sz="1200"/>
          </a:p>
        </p:txBody>
      </p:sp>
      <p:sp>
        <p:nvSpPr>
          <p:cNvPr id="471" name="Google Shape;471;p61"/>
          <p:cNvSpPr txBox="1"/>
          <p:nvPr/>
        </p:nvSpPr>
        <p:spPr>
          <a:xfrm>
            <a:off x="5247250" y="3750075"/>
            <a:ext cx="13728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Assume Role</a:t>
            </a:r>
            <a:endParaRPr/>
          </a:p>
        </p:txBody>
      </p:sp>
      <p:sp>
        <p:nvSpPr>
          <p:cNvPr id="472" name="Google Shape;472;p61"/>
          <p:cNvSpPr txBox="1"/>
          <p:nvPr/>
        </p:nvSpPr>
        <p:spPr>
          <a:xfrm>
            <a:off x="5124825" y="2380438"/>
            <a:ext cx="13728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Assume Role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2"/>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Sample Use-Case- No No Scenario</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78" name="Google Shape;478;p6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79" name="Google Shape;479;p62"/>
          <p:cNvSpPr txBox="1"/>
          <p:nvPr/>
        </p:nvSpPr>
        <p:spPr>
          <a:xfrm>
            <a:off x="329900" y="778413"/>
            <a:ext cx="8167200" cy="1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EC2 Instance wants to get data from an S3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480" name="Google Shape;480;p62"/>
          <p:cNvPicPr preferRelativeResize="0"/>
          <p:nvPr/>
        </p:nvPicPr>
        <p:blipFill>
          <a:blip r:embed="rId3">
            <a:alphaModFix/>
          </a:blip>
          <a:stretch>
            <a:fillRect/>
          </a:stretch>
        </p:blipFill>
        <p:spPr>
          <a:xfrm>
            <a:off x="3424913" y="2355388"/>
            <a:ext cx="570025" cy="570025"/>
          </a:xfrm>
          <a:prstGeom prst="rect">
            <a:avLst/>
          </a:prstGeom>
          <a:noFill/>
          <a:ln>
            <a:noFill/>
          </a:ln>
        </p:spPr>
      </p:pic>
      <p:sp>
        <p:nvSpPr>
          <p:cNvPr id="481" name="Google Shape;481;p62"/>
          <p:cNvSpPr txBox="1"/>
          <p:nvPr/>
        </p:nvSpPr>
        <p:spPr>
          <a:xfrm>
            <a:off x="3191838" y="3095741"/>
            <a:ext cx="13728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EC2 Instance</a:t>
            </a:r>
            <a:endParaRPr sz="1200"/>
          </a:p>
        </p:txBody>
      </p:sp>
      <p:pic>
        <p:nvPicPr>
          <p:cNvPr id="482" name="Google Shape;482;p62"/>
          <p:cNvPicPr preferRelativeResize="0"/>
          <p:nvPr/>
        </p:nvPicPr>
        <p:blipFill>
          <a:blip r:embed="rId4">
            <a:alphaModFix/>
          </a:blip>
          <a:stretch>
            <a:fillRect/>
          </a:stretch>
        </p:blipFill>
        <p:spPr>
          <a:xfrm>
            <a:off x="6246300" y="2277496"/>
            <a:ext cx="725850" cy="725850"/>
          </a:xfrm>
          <a:prstGeom prst="rect">
            <a:avLst/>
          </a:prstGeom>
          <a:noFill/>
          <a:ln>
            <a:noFill/>
          </a:ln>
        </p:spPr>
      </p:pic>
      <p:cxnSp>
        <p:nvCxnSpPr>
          <p:cNvPr id="483" name="Google Shape;483;p62"/>
          <p:cNvCxnSpPr/>
          <p:nvPr/>
        </p:nvCxnSpPr>
        <p:spPr>
          <a:xfrm>
            <a:off x="4358925" y="2591225"/>
            <a:ext cx="1523400" cy="11400"/>
          </a:xfrm>
          <a:prstGeom prst="straightConnector1">
            <a:avLst/>
          </a:prstGeom>
          <a:noFill/>
          <a:ln cap="flat" cmpd="sng" w="9525">
            <a:solidFill>
              <a:schemeClr val="dk2"/>
            </a:solidFill>
            <a:prstDash val="solid"/>
            <a:round/>
            <a:headEnd len="med" w="med" type="none"/>
            <a:tailEnd len="med" w="med" type="none"/>
          </a:ln>
        </p:spPr>
      </p:cxnSp>
      <p:graphicFrame>
        <p:nvGraphicFramePr>
          <p:cNvPr id="484" name="Google Shape;484;p62"/>
          <p:cNvGraphicFramePr/>
          <p:nvPr/>
        </p:nvGraphicFramePr>
        <p:xfrm>
          <a:off x="329900" y="2235075"/>
          <a:ext cx="3000000" cy="3000000"/>
        </p:xfrm>
        <a:graphic>
          <a:graphicData uri="http://schemas.openxmlformats.org/drawingml/2006/table">
            <a:tbl>
              <a:tblPr>
                <a:noFill/>
                <a:tableStyleId>{6B9C8E40-F583-4C5B-B522-FD991B75422B}</a:tableStyleId>
              </a:tblPr>
              <a:tblGrid>
                <a:gridCol w="1744800"/>
              </a:tblGrid>
              <a:tr h="411125">
                <a:tc>
                  <a:txBody>
                    <a:bodyPr/>
                    <a:lstStyle/>
                    <a:p>
                      <a:pPr indent="0" lvl="0" marL="0" rtl="0" algn="ctr">
                        <a:spcBef>
                          <a:spcPts val="0"/>
                        </a:spcBef>
                        <a:spcAft>
                          <a:spcPts val="0"/>
                        </a:spcAft>
                        <a:buNone/>
                      </a:pPr>
                      <a:r>
                        <a:rPr b="1" lang="en" sz="1200"/>
                        <a:t>Access/Secret Keys</a:t>
                      </a:r>
                      <a:endParaRPr b="1" sz="1200"/>
                    </a:p>
                  </a:txBody>
                  <a:tcPr marT="91425" marB="91425" marR="91425" marL="91425"/>
                </a:tc>
              </a:tr>
              <a:tr h="411125">
                <a:tc>
                  <a:txBody>
                    <a:bodyPr/>
                    <a:lstStyle/>
                    <a:p>
                      <a:pPr indent="0" lvl="0" marL="0" rtl="0" algn="ctr">
                        <a:spcBef>
                          <a:spcPts val="0"/>
                        </a:spcBef>
                        <a:spcAft>
                          <a:spcPts val="0"/>
                        </a:spcAft>
                        <a:buNone/>
                      </a:pPr>
                      <a:r>
                        <a:rPr lang="en" sz="1200"/>
                        <a:t>AKIBS321sd</a:t>
                      </a:r>
                      <a:endParaRPr sz="1200"/>
                    </a:p>
                  </a:txBody>
                  <a:tcPr marT="91425" marB="91425" marR="91425" marL="91425"/>
                </a:tc>
              </a:tr>
              <a:tr h="381000">
                <a:tc>
                  <a:txBody>
                    <a:bodyPr/>
                    <a:lstStyle/>
                    <a:p>
                      <a:pPr indent="0" lvl="0" marL="0" rtl="0" algn="ctr">
                        <a:spcBef>
                          <a:spcPts val="0"/>
                        </a:spcBef>
                        <a:spcAft>
                          <a:spcPts val="0"/>
                        </a:spcAft>
                        <a:buNone/>
                      </a:pPr>
                      <a:r>
                        <a:rPr lang="en" sz="1200"/>
                        <a:t>s238&amp;#$ak</a:t>
                      </a:r>
                      <a:endParaRPr sz="1200"/>
                    </a:p>
                  </a:txBody>
                  <a:tcPr marT="91425" marB="91425" marR="91425" marL="91425"/>
                </a:tc>
              </a:tr>
            </a:tbl>
          </a:graphicData>
        </a:graphic>
      </p:graphicFrame>
      <p:cxnSp>
        <p:nvCxnSpPr>
          <p:cNvPr id="485" name="Google Shape;485;p62"/>
          <p:cNvCxnSpPr/>
          <p:nvPr/>
        </p:nvCxnSpPr>
        <p:spPr>
          <a:xfrm>
            <a:off x="2222650" y="2674625"/>
            <a:ext cx="954000" cy="0"/>
          </a:xfrm>
          <a:prstGeom prst="straightConnector1">
            <a:avLst/>
          </a:prstGeom>
          <a:noFill/>
          <a:ln cap="flat" cmpd="sng" w="9525">
            <a:solidFill>
              <a:schemeClr val="dk2"/>
            </a:solidFill>
            <a:prstDash val="solid"/>
            <a:round/>
            <a:headEnd len="med" w="med" type="stealth"/>
            <a:tailEnd len="med" w="med" type="stealth"/>
          </a:ln>
        </p:spPr>
      </p:cxnSp>
      <p:sp>
        <p:nvSpPr>
          <p:cNvPr id="486" name="Google Shape;486;p62"/>
          <p:cNvSpPr txBox="1"/>
          <p:nvPr/>
        </p:nvSpPr>
        <p:spPr>
          <a:xfrm>
            <a:off x="5922813" y="3182716"/>
            <a:ext cx="13728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S3 Bucket</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3"/>
          <p:cNvSpPr txBox="1"/>
          <p:nvPr>
            <p:ph idx="1" type="subTitle"/>
          </p:nvPr>
        </p:nvSpPr>
        <p:spPr>
          <a:xfrm>
            <a:off x="154050" y="119325"/>
            <a:ext cx="86124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Example - Best Practice</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92" name="Google Shape;492;p6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93" name="Google Shape;493;p63"/>
          <p:cNvSpPr txBox="1"/>
          <p:nvPr/>
        </p:nvSpPr>
        <p:spPr>
          <a:xfrm>
            <a:off x="311175" y="841588"/>
            <a:ext cx="8167200" cy="1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is recommended to always make use of IAM Role instead of hard coding the AWS Access Keys within EC2 instance / software code.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494" name="Google Shape;494;p63"/>
          <p:cNvPicPr preferRelativeResize="0"/>
          <p:nvPr/>
        </p:nvPicPr>
        <p:blipFill>
          <a:blip r:embed="rId3">
            <a:alphaModFix/>
          </a:blip>
          <a:stretch>
            <a:fillRect/>
          </a:stretch>
        </p:blipFill>
        <p:spPr>
          <a:xfrm>
            <a:off x="3764663" y="2224463"/>
            <a:ext cx="570025" cy="570025"/>
          </a:xfrm>
          <a:prstGeom prst="rect">
            <a:avLst/>
          </a:prstGeom>
          <a:noFill/>
          <a:ln>
            <a:noFill/>
          </a:ln>
        </p:spPr>
      </p:pic>
      <p:pic>
        <p:nvPicPr>
          <p:cNvPr id="495" name="Google Shape;495;p63"/>
          <p:cNvPicPr preferRelativeResize="0"/>
          <p:nvPr/>
        </p:nvPicPr>
        <p:blipFill>
          <a:blip r:embed="rId4">
            <a:alphaModFix/>
          </a:blip>
          <a:stretch>
            <a:fillRect/>
          </a:stretch>
        </p:blipFill>
        <p:spPr>
          <a:xfrm>
            <a:off x="1309650" y="2154123"/>
            <a:ext cx="765800" cy="765800"/>
          </a:xfrm>
          <a:prstGeom prst="rect">
            <a:avLst/>
          </a:prstGeom>
          <a:noFill/>
          <a:ln>
            <a:noFill/>
          </a:ln>
        </p:spPr>
      </p:pic>
      <p:graphicFrame>
        <p:nvGraphicFramePr>
          <p:cNvPr id="496" name="Google Shape;496;p63"/>
          <p:cNvGraphicFramePr/>
          <p:nvPr/>
        </p:nvGraphicFramePr>
        <p:xfrm>
          <a:off x="939600" y="3497575"/>
          <a:ext cx="3000000" cy="3000000"/>
        </p:xfrm>
        <a:graphic>
          <a:graphicData uri="http://schemas.openxmlformats.org/drawingml/2006/table">
            <a:tbl>
              <a:tblPr>
                <a:noFill/>
                <a:tableStyleId>{6B9C8E40-F583-4C5B-B522-FD991B75422B}</a:tableStyleId>
              </a:tblPr>
              <a:tblGrid>
                <a:gridCol w="1669975"/>
              </a:tblGrid>
              <a:tr h="381000">
                <a:tc>
                  <a:txBody>
                    <a:bodyPr/>
                    <a:lstStyle/>
                    <a:p>
                      <a:pPr indent="0" lvl="0" marL="0" rtl="0" algn="ctr">
                        <a:spcBef>
                          <a:spcPts val="0"/>
                        </a:spcBef>
                        <a:spcAft>
                          <a:spcPts val="0"/>
                        </a:spcAft>
                        <a:buNone/>
                      </a:pPr>
                      <a:r>
                        <a:rPr b="1" lang="en" sz="1100"/>
                        <a:t>IAM Policies</a:t>
                      </a:r>
                      <a:endParaRPr b="1" sz="1100"/>
                    </a:p>
                  </a:txBody>
                  <a:tcPr marT="91425" marB="91425" marR="91425" marL="91425"/>
                </a:tc>
              </a:tr>
              <a:tr h="381000">
                <a:tc>
                  <a:txBody>
                    <a:bodyPr/>
                    <a:lstStyle/>
                    <a:p>
                      <a:pPr indent="0" lvl="0" marL="0" rtl="0" algn="ctr">
                        <a:spcBef>
                          <a:spcPts val="0"/>
                        </a:spcBef>
                        <a:spcAft>
                          <a:spcPts val="0"/>
                        </a:spcAft>
                        <a:buNone/>
                      </a:pPr>
                      <a:r>
                        <a:rPr lang="en" sz="1100"/>
                        <a:t>S3ReadOnlyAccess</a:t>
                      </a:r>
                      <a:endParaRPr sz="1100"/>
                    </a:p>
                  </a:txBody>
                  <a:tcPr marT="91425" marB="91425" marR="91425" marL="91425"/>
                </a:tc>
              </a:tr>
            </a:tbl>
          </a:graphicData>
        </a:graphic>
      </p:graphicFrame>
      <p:sp>
        <p:nvSpPr>
          <p:cNvPr id="497" name="Google Shape;497;p63"/>
          <p:cNvSpPr txBox="1"/>
          <p:nvPr/>
        </p:nvSpPr>
        <p:spPr>
          <a:xfrm>
            <a:off x="3531588" y="2964816"/>
            <a:ext cx="13728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EC2 Instance</a:t>
            </a:r>
            <a:endParaRPr sz="1200"/>
          </a:p>
        </p:txBody>
      </p:sp>
      <p:pic>
        <p:nvPicPr>
          <p:cNvPr id="498" name="Google Shape;498;p63"/>
          <p:cNvPicPr preferRelativeResize="0"/>
          <p:nvPr/>
        </p:nvPicPr>
        <p:blipFill>
          <a:blip r:embed="rId5">
            <a:alphaModFix/>
          </a:blip>
          <a:stretch>
            <a:fillRect/>
          </a:stretch>
        </p:blipFill>
        <p:spPr>
          <a:xfrm>
            <a:off x="6898325" y="2292534"/>
            <a:ext cx="725850" cy="725850"/>
          </a:xfrm>
          <a:prstGeom prst="rect">
            <a:avLst/>
          </a:prstGeom>
          <a:noFill/>
          <a:ln>
            <a:noFill/>
          </a:ln>
        </p:spPr>
      </p:pic>
      <p:cxnSp>
        <p:nvCxnSpPr>
          <p:cNvPr id="499" name="Google Shape;499;p63"/>
          <p:cNvCxnSpPr/>
          <p:nvPr/>
        </p:nvCxnSpPr>
        <p:spPr>
          <a:xfrm>
            <a:off x="4726725" y="2532363"/>
            <a:ext cx="1557600" cy="21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63"/>
          <p:cNvCxnSpPr/>
          <p:nvPr/>
        </p:nvCxnSpPr>
        <p:spPr>
          <a:xfrm>
            <a:off x="2562400" y="2543700"/>
            <a:ext cx="954000" cy="0"/>
          </a:xfrm>
          <a:prstGeom prst="straightConnector1">
            <a:avLst/>
          </a:prstGeom>
          <a:noFill/>
          <a:ln cap="flat" cmpd="sng" w="9525">
            <a:solidFill>
              <a:schemeClr val="dk2"/>
            </a:solidFill>
            <a:prstDash val="solid"/>
            <a:round/>
            <a:headEnd len="med" w="med" type="stealth"/>
            <a:tailEnd len="med" w="med" type="stealth"/>
          </a:ln>
        </p:spPr>
      </p:cxnSp>
      <p:cxnSp>
        <p:nvCxnSpPr>
          <p:cNvPr id="501" name="Google Shape;501;p63"/>
          <p:cNvCxnSpPr/>
          <p:nvPr/>
        </p:nvCxnSpPr>
        <p:spPr>
          <a:xfrm>
            <a:off x="1692550" y="2873148"/>
            <a:ext cx="0" cy="4935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idx="1" type="subTitle"/>
          </p:nvPr>
        </p:nvSpPr>
        <p:spPr>
          <a:xfrm>
            <a:off x="-12" y="64025"/>
            <a:ext cx="8612400" cy="79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APN Consulting Partner</a:t>
            </a:r>
            <a:endParaRPr>
              <a:solidFill>
                <a:srgbClr val="FF7A00"/>
              </a:solidFill>
              <a:latin typeface="EB Garamond"/>
              <a:ea typeface="EB Garamond"/>
              <a:cs typeface="EB Garamond"/>
              <a:sym typeface="EB Garamond"/>
            </a:endParaRPr>
          </a:p>
        </p:txBody>
      </p:sp>
      <p:sp>
        <p:nvSpPr>
          <p:cNvPr id="127" name="Google Shape;127;p2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8" name="Google Shape;128;p28"/>
          <p:cNvSpPr txBox="1"/>
          <p:nvPr/>
        </p:nvSpPr>
        <p:spPr>
          <a:xfrm>
            <a:off x="298000" y="627925"/>
            <a:ext cx="8432400" cy="3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APN Consulting Partners are professional services firms that help customers of all types and sizes design, architect, build, migrate, and manage their workloads and applications on AWS, accelerating their journey to the cloud.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Let’s understand with an example:</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Small Corp has all their servers in the datacenter.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They want to migrate to AWS.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They don’t yet have any expert who can guide them in this process.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Small Corp can opt for services from APN Consulting Partner.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4"/>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Need of Compliance </a:t>
            </a:r>
            <a:endParaRPr sz="3600">
              <a:solidFill>
                <a:srgbClr val="666666"/>
              </a:solidFill>
              <a:latin typeface="EB Garamond"/>
              <a:ea typeface="EB Garamond"/>
              <a:cs typeface="EB Garamond"/>
              <a:sym typeface="EB Garamond"/>
            </a:endParaRPr>
          </a:p>
        </p:txBody>
      </p:sp>
      <p:sp>
        <p:nvSpPr>
          <p:cNvPr id="507" name="Google Shape;507;p6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Security Compliance</a:t>
            </a:r>
            <a:endParaRPr>
              <a:solidFill>
                <a:srgbClr val="FF7A00"/>
              </a:solidFill>
              <a:latin typeface="EB Garamond"/>
              <a:ea typeface="EB Garamond"/>
              <a:cs typeface="EB Garamond"/>
              <a:sym typeface="EB Garamond"/>
            </a:endParaRPr>
          </a:p>
        </p:txBody>
      </p:sp>
      <p:cxnSp>
        <p:nvCxnSpPr>
          <p:cNvPr id="508" name="Google Shape;508;p6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09" name="Google Shape;509;p6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5"/>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Use Case</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15" name="Google Shape;515;p6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office.png" id="516" name="Google Shape;516;p65"/>
          <p:cNvPicPr preferRelativeResize="0"/>
          <p:nvPr/>
        </p:nvPicPr>
        <p:blipFill>
          <a:blip r:embed="rId3">
            <a:alphaModFix/>
          </a:blip>
          <a:stretch>
            <a:fillRect/>
          </a:stretch>
        </p:blipFill>
        <p:spPr>
          <a:xfrm>
            <a:off x="5979749" y="1705824"/>
            <a:ext cx="2545825" cy="1845825"/>
          </a:xfrm>
          <a:prstGeom prst="rect">
            <a:avLst/>
          </a:prstGeom>
          <a:noFill/>
          <a:ln>
            <a:noFill/>
          </a:ln>
        </p:spPr>
      </p:pic>
      <p:pic>
        <p:nvPicPr>
          <p:cNvPr descr="e-commerce-icon-vectors.jpg" id="517" name="Google Shape;517;p65"/>
          <p:cNvPicPr preferRelativeResize="0"/>
          <p:nvPr/>
        </p:nvPicPr>
        <p:blipFill>
          <a:blip r:embed="rId4">
            <a:alphaModFix/>
          </a:blip>
          <a:stretch>
            <a:fillRect/>
          </a:stretch>
        </p:blipFill>
        <p:spPr>
          <a:xfrm>
            <a:off x="585025" y="1399438"/>
            <a:ext cx="3512225" cy="2458575"/>
          </a:xfrm>
          <a:prstGeom prst="rect">
            <a:avLst/>
          </a:prstGeom>
          <a:noFill/>
          <a:ln>
            <a:noFill/>
          </a:ln>
        </p:spPr>
      </p:pic>
      <p:cxnSp>
        <p:nvCxnSpPr>
          <p:cNvPr id="518" name="Google Shape;518;p65"/>
          <p:cNvCxnSpPr>
            <a:stCxn id="517" idx="3"/>
            <a:endCxn id="516" idx="1"/>
          </p:cNvCxnSpPr>
          <p:nvPr/>
        </p:nvCxnSpPr>
        <p:spPr>
          <a:xfrm>
            <a:off x="4097251" y="2628726"/>
            <a:ext cx="1882500" cy="0"/>
          </a:xfrm>
          <a:prstGeom prst="straightConnector1">
            <a:avLst/>
          </a:prstGeom>
          <a:noFill/>
          <a:ln cap="flat" cmpd="sng" w="28575">
            <a:solidFill>
              <a:srgbClr val="38761D"/>
            </a:solidFill>
            <a:prstDash val="solid"/>
            <a:round/>
            <a:headEnd len="med" w="med" type="stealth"/>
            <a:tailEnd len="med" w="med" type="stealth"/>
          </a:ln>
        </p:spPr>
      </p:cxnSp>
      <p:cxnSp>
        <p:nvCxnSpPr>
          <p:cNvPr id="519" name="Google Shape;519;p65"/>
          <p:cNvCxnSpPr/>
          <p:nvPr/>
        </p:nvCxnSpPr>
        <p:spPr>
          <a:xfrm>
            <a:off x="293575" y="822025"/>
            <a:ext cx="35100" cy="3617100"/>
          </a:xfrm>
          <a:prstGeom prst="straightConnector1">
            <a:avLst/>
          </a:prstGeom>
          <a:noFill/>
          <a:ln cap="flat" cmpd="sng" w="9525">
            <a:solidFill>
              <a:srgbClr val="FF0000"/>
            </a:solidFill>
            <a:prstDash val="dash"/>
            <a:round/>
            <a:headEnd len="med" w="med" type="none"/>
            <a:tailEnd len="med" w="med" type="none"/>
          </a:ln>
        </p:spPr>
      </p:cxnSp>
      <p:cxnSp>
        <p:nvCxnSpPr>
          <p:cNvPr id="520" name="Google Shape;520;p65"/>
          <p:cNvCxnSpPr/>
          <p:nvPr/>
        </p:nvCxnSpPr>
        <p:spPr>
          <a:xfrm>
            <a:off x="8877825" y="845500"/>
            <a:ext cx="46800" cy="3593100"/>
          </a:xfrm>
          <a:prstGeom prst="straightConnector1">
            <a:avLst/>
          </a:prstGeom>
          <a:noFill/>
          <a:ln cap="flat" cmpd="sng" w="9525">
            <a:solidFill>
              <a:srgbClr val="FF0000"/>
            </a:solidFill>
            <a:prstDash val="dash"/>
            <a:round/>
            <a:headEnd len="med" w="med" type="none"/>
            <a:tailEnd len="med" w="med" type="none"/>
          </a:ln>
        </p:spPr>
      </p:cxnSp>
      <p:cxnSp>
        <p:nvCxnSpPr>
          <p:cNvPr id="521" name="Google Shape;521;p65"/>
          <p:cNvCxnSpPr/>
          <p:nvPr/>
        </p:nvCxnSpPr>
        <p:spPr>
          <a:xfrm flipH="1" rot="10800000">
            <a:off x="328800" y="798575"/>
            <a:ext cx="8513700" cy="11700"/>
          </a:xfrm>
          <a:prstGeom prst="straightConnector1">
            <a:avLst/>
          </a:prstGeom>
          <a:noFill/>
          <a:ln cap="flat" cmpd="sng" w="9525">
            <a:solidFill>
              <a:srgbClr val="FF0000"/>
            </a:solidFill>
            <a:prstDash val="dash"/>
            <a:round/>
            <a:headEnd len="med" w="med" type="none"/>
            <a:tailEnd len="med" w="med" type="none"/>
          </a:ln>
        </p:spPr>
      </p:cxnSp>
      <p:cxnSp>
        <p:nvCxnSpPr>
          <p:cNvPr id="522" name="Google Shape;522;p65"/>
          <p:cNvCxnSpPr/>
          <p:nvPr/>
        </p:nvCxnSpPr>
        <p:spPr>
          <a:xfrm flipH="1" rot="10800000">
            <a:off x="340550" y="4388600"/>
            <a:ext cx="8568900" cy="73800"/>
          </a:xfrm>
          <a:prstGeom prst="straightConnector1">
            <a:avLst/>
          </a:prstGeom>
          <a:noFill/>
          <a:ln cap="flat" cmpd="sng" w="9525">
            <a:solidFill>
              <a:srgbClr val="FF0000"/>
            </a:solidFill>
            <a:prstDash val="dash"/>
            <a:round/>
            <a:headEnd len="med" w="med" type="none"/>
            <a:tailEnd len="med" w="med" type="none"/>
          </a:ln>
        </p:spPr>
      </p:cxnSp>
      <p:pic>
        <p:nvPicPr>
          <p:cNvPr descr="security-badge.png" id="523" name="Google Shape;523;p65"/>
          <p:cNvPicPr preferRelativeResize="0"/>
          <p:nvPr/>
        </p:nvPicPr>
        <p:blipFill>
          <a:blip r:embed="rId5">
            <a:alphaModFix/>
          </a:blip>
          <a:stretch>
            <a:fillRect/>
          </a:stretch>
        </p:blipFill>
        <p:spPr>
          <a:xfrm>
            <a:off x="4537687" y="1399450"/>
            <a:ext cx="1001625" cy="9652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6"/>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Compliance Program</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29" name="Google Shape;529;p6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30" name="Google Shape;530;p66"/>
          <p:cNvSpPr txBox="1"/>
          <p:nvPr/>
        </p:nvSpPr>
        <p:spPr>
          <a:xfrm>
            <a:off x="154050" y="839700"/>
            <a:ext cx="79842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are Regulatory Compliance program formed either by </a:t>
            </a:r>
            <a:r>
              <a:rPr lang="en" sz="1800">
                <a:solidFill>
                  <a:srgbClr val="FF0000"/>
                </a:solidFill>
                <a:latin typeface="EB Garamond"/>
                <a:ea typeface="EB Garamond"/>
                <a:cs typeface="EB Garamond"/>
                <a:sym typeface="EB Garamond"/>
              </a:rPr>
              <a:t>Governments</a:t>
            </a:r>
            <a:r>
              <a:rPr lang="en" sz="1800">
                <a:solidFill>
                  <a:srgbClr val="666666"/>
                </a:solidFill>
                <a:latin typeface="EB Garamond"/>
                <a:ea typeface="EB Garamond"/>
                <a:cs typeface="EB Garamond"/>
                <a:sym typeface="EB Garamond"/>
              </a:rPr>
              <a:t>  or an </a:t>
            </a:r>
            <a:r>
              <a:rPr lang="en" sz="1800">
                <a:solidFill>
                  <a:srgbClr val="FF0000"/>
                </a:solidFill>
                <a:latin typeface="EB Garamond"/>
                <a:ea typeface="EB Garamond"/>
                <a:cs typeface="EB Garamond"/>
                <a:sym typeface="EB Garamond"/>
              </a:rPr>
              <a:t>independent body</a:t>
            </a:r>
            <a:r>
              <a:rPr lang="en" sz="1800">
                <a:solidFill>
                  <a:srgbClr val="666666"/>
                </a:solidFill>
                <a:latin typeface="EB Garamond"/>
                <a:ea typeface="EB Garamond"/>
                <a:cs typeface="EB Garamond"/>
                <a:sym typeface="EB Garamond"/>
              </a:rPr>
              <a:t> which defines set of policies and procedures that an organization must follow.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example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PCI DSS                                           ( PCI SSC - VISA, Master, JCB, AE )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HIPAA                                             ( US Government  )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RBI PSS                                            ( Reserve Bank of India) </a:t>
            </a:r>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7"/>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Compliance Program</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36" name="Google Shape;536;p6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37" name="Google Shape;537;p67"/>
          <p:cNvSpPr txBox="1"/>
          <p:nvPr/>
        </p:nvSpPr>
        <p:spPr>
          <a:xfrm>
            <a:off x="154050" y="839700"/>
            <a:ext cx="85242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Organization needs to be compliant to one the compliance depending on their Business.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example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PCI DSS            →    ORG that deals with storing, processing or transmitting CHD.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HIPAA              →    ORG that deals with health care data.</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RBI PSS             →    ORG that deals with Digital Wallets in India</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0000"/>
                </a:solidFill>
                <a:latin typeface="EB Garamond"/>
                <a:ea typeface="EB Garamond"/>
                <a:cs typeface="EB Garamond"/>
                <a:sym typeface="EB Garamond"/>
              </a:rPr>
              <a:t>Failure to compliance can lead to legal actions and major penalties.</a:t>
            </a:r>
            <a:endParaRPr sz="1800">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8"/>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It’s great deal to us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43" name="Google Shape;543;p6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44" name="Google Shape;544;p68"/>
          <p:cNvSpPr txBox="1"/>
          <p:nvPr/>
        </p:nvSpPr>
        <p:spPr>
          <a:xfrm>
            <a:off x="154050" y="839700"/>
            <a:ext cx="85242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All of these compliance are very much related to “Security” of the information.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means alot to us as a “ Security Professional”.</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Lot of organization now has “</a:t>
            </a:r>
            <a:r>
              <a:rPr lang="en" sz="1800">
                <a:solidFill>
                  <a:srgbClr val="FF0000"/>
                </a:solidFill>
                <a:latin typeface="EB Garamond"/>
                <a:ea typeface="EB Garamond"/>
                <a:cs typeface="EB Garamond"/>
                <a:sym typeface="EB Garamond"/>
              </a:rPr>
              <a:t>Compliance Officer</a:t>
            </a:r>
            <a:r>
              <a:rPr lang="en" sz="1800">
                <a:solidFill>
                  <a:srgbClr val="666666"/>
                </a:solidFill>
                <a:latin typeface="EB Garamond"/>
                <a:ea typeface="EB Garamond"/>
                <a:cs typeface="EB Garamond"/>
                <a:sym typeface="EB Garamond"/>
              </a:rPr>
              <a:t>” and they hire Security Professionals whose main aim is to help organization conform to various regulatory compliance.</a:t>
            </a:r>
            <a:endParaRPr sz="1800">
              <a:solidFill>
                <a:srgbClr val="666666"/>
              </a:solidFill>
              <a:latin typeface="EB Garamond"/>
              <a:ea typeface="EB Garamond"/>
              <a:cs typeface="EB Garamond"/>
              <a:sym typeface="EB Garamond"/>
            </a:endParaRPr>
          </a:p>
        </p:txBody>
      </p:sp>
      <p:pic>
        <p:nvPicPr>
          <p:cNvPr descr="images" id="545" name="Google Shape;545;p68"/>
          <p:cNvPicPr preferRelativeResize="0"/>
          <p:nvPr/>
        </p:nvPicPr>
        <p:blipFill>
          <a:blip r:embed="rId3">
            <a:alphaModFix/>
          </a:blip>
          <a:stretch>
            <a:fillRect/>
          </a:stretch>
        </p:blipFill>
        <p:spPr>
          <a:xfrm>
            <a:off x="2624125" y="3190913"/>
            <a:ext cx="3895725" cy="1171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type="ctrTitle"/>
          </p:nvPr>
        </p:nvSpPr>
        <p:spPr>
          <a:xfrm>
            <a:off x="322800" y="1573300"/>
            <a:ext cx="83115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AWS Artifact</a:t>
            </a:r>
            <a:endParaRPr>
              <a:solidFill>
                <a:srgbClr val="666666"/>
              </a:solidFill>
              <a:latin typeface="EB Garamond"/>
              <a:ea typeface="EB Garamond"/>
              <a:cs typeface="EB Garamond"/>
              <a:sym typeface="EB Garamond"/>
            </a:endParaRPr>
          </a:p>
        </p:txBody>
      </p:sp>
      <p:sp>
        <p:nvSpPr>
          <p:cNvPr id="551" name="Google Shape;551;p6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Compliance Time</a:t>
            </a:r>
            <a:endParaRPr>
              <a:solidFill>
                <a:srgbClr val="FF7A00"/>
              </a:solidFill>
              <a:latin typeface="EB Garamond"/>
              <a:ea typeface="EB Garamond"/>
              <a:cs typeface="EB Garamond"/>
              <a:sym typeface="EB Garamond"/>
            </a:endParaRPr>
          </a:p>
        </p:txBody>
      </p:sp>
      <p:cxnSp>
        <p:nvCxnSpPr>
          <p:cNvPr id="552" name="Google Shape;552;p6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53" name="Google Shape;553;p6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0"/>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Understanding AWS Artifacts</a:t>
            </a:r>
            <a:endParaRPr sz="2800">
              <a:solidFill>
                <a:srgbClr val="FF7A00"/>
              </a:solidFill>
              <a:latin typeface="EB Garamond"/>
              <a:ea typeface="EB Garamond"/>
              <a:cs typeface="EB Garamond"/>
              <a:sym typeface="EB Garamond"/>
            </a:endParaRPr>
          </a:p>
        </p:txBody>
      </p:sp>
      <p:sp>
        <p:nvSpPr>
          <p:cNvPr id="559" name="Google Shape;559;p7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60" name="Google Shape;560;p70"/>
          <p:cNvSpPr txBox="1"/>
          <p:nvPr/>
        </p:nvSpPr>
        <p:spPr>
          <a:xfrm>
            <a:off x="274150" y="731400"/>
            <a:ext cx="84315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 AWS Artifact portal provides on-demand access to AWS' security and compliance documents, also known as audit artifacts.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Lots of AWS services are compliant against various compliance like PCI DSS, HIPAA and others.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If the organization is using certain AWS services, then auditor will ask the organization to show certificate that the service is compliant.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1"/>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AWS Config</a:t>
            </a:r>
            <a:endParaRPr sz="3600">
              <a:solidFill>
                <a:srgbClr val="666666"/>
              </a:solidFill>
              <a:latin typeface="EB Garamond"/>
              <a:ea typeface="EB Garamond"/>
              <a:cs typeface="EB Garamond"/>
              <a:sym typeface="EB Garamond"/>
            </a:endParaRPr>
          </a:p>
        </p:txBody>
      </p:sp>
      <p:sp>
        <p:nvSpPr>
          <p:cNvPr id="566" name="Google Shape;566;p7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Overview of Infrastructure Changes</a:t>
            </a:r>
            <a:endParaRPr>
              <a:solidFill>
                <a:srgbClr val="FF7A00"/>
              </a:solidFill>
              <a:latin typeface="EB Garamond"/>
              <a:ea typeface="EB Garamond"/>
              <a:cs typeface="EB Garamond"/>
              <a:sym typeface="EB Garamond"/>
            </a:endParaRPr>
          </a:p>
        </p:txBody>
      </p:sp>
      <p:cxnSp>
        <p:nvCxnSpPr>
          <p:cNvPr id="567" name="Google Shape;567;p7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68" name="Google Shape;568;p7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2"/>
          <p:cNvSpPr txBox="1"/>
          <p:nvPr>
            <p:ph idx="1" type="subTitle"/>
          </p:nvPr>
        </p:nvSpPr>
        <p:spPr>
          <a:xfrm>
            <a:off x="154050" y="180450"/>
            <a:ext cx="8612400" cy="7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Config - High Level Overview</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74" name="Google Shape;574;p7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75" name="Google Shape;575;p72"/>
          <p:cNvSpPr txBox="1"/>
          <p:nvPr/>
        </p:nvSpPr>
        <p:spPr>
          <a:xfrm>
            <a:off x="318450" y="783575"/>
            <a:ext cx="7984200" cy="9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Config is primarily used to record the resource configuration changes over time.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An EC2 instance was hosting website from past 90 days. Suddenly in last one week, there have been a lot of issues with the requests. What was changed?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id="576" name="Google Shape;576;p72"/>
          <p:cNvPicPr preferRelativeResize="0"/>
          <p:nvPr/>
        </p:nvPicPr>
        <p:blipFill>
          <a:blip r:embed="rId3">
            <a:alphaModFix/>
          </a:blip>
          <a:stretch>
            <a:fillRect/>
          </a:stretch>
        </p:blipFill>
        <p:spPr>
          <a:xfrm>
            <a:off x="1954299" y="2603100"/>
            <a:ext cx="5011901" cy="1960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3"/>
          <p:cNvSpPr txBox="1"/>
          <p:nvPr>
            <p:ph idx="1" type="subTitle"/>
          </p:nvPr>
        </p:nvSpPr>
        <p:spPr>
          <a:xfrm>
            <a:off x="154050" y="180450"/>
            <a:ext cx="86124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Audit and Compliance</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82" name="Google Shape;582;p7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83" name="Google Shape;583;p73"/>
          <p:cNvSpPr txBox="1"/>
          <p:nvPr/>
        </p:nvSpPr>
        <p:spPr>
          <a:xfrm>
            <a:off x="337150" y="765450"/>
            <a:ext cx="7984200" cy="9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Config comes with large set of rules that can continuously monitor your AWS environment and report the findings.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id="584" name="Google Shape;584;p73"/>
          <p:cNvPicPr preferRelativeResize="0"/>
          <p:nvPr/>
        </p:nvPicPr>
        <p:blipFill>
          <a:blip r:embed="rId3">
            <a:alphaModFix/>
          </a:blip>
          <a:stretch>
            <a:fillRect/>
          </a:stretch>
        </p:blipFill>
        <p:spPr>
          <a:xfrm>
            <a:off x="2347319" y="2392750"/>
            <a:ext cx="4799475" cy="214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12" y="64025"/>
            <a:ext cx="8612400" cy="79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APN Technology Partner</a:t>
            </a:r>
            <a:endParaRPr>
              <a:solidFill>
                <a:srgbClr val="FF7A00"/>
              </a:solidFill>
              <a:latin typeface="EB Garamond"/>
              <a:ea typeface="EB Garamond"/>
              <a:cs typeface="EB Garamond"/>
              <a:sym typeface="EB Garamond"/>
            </a:endParaRPr>
          </a:p>
        </p:txBody>
      </p:sp>
      <p:sp>
        <p:nvSpPr>
          <p:cNvPr id="134" name="Google Shape;134;p2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5" name="Google Shape;135;p29"/>
          <p:cNvSpPr txBox="1"/>
          <p:nvPr/>
        </p:nvSpPr>
        <p:spPr>
          <a:xfrm>
            <a:off x="298000" y="627925"/>
            <a:ext cx="8432400" cy="24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APN Technology Partner refers to organizations that are developing their own products/services that they will deploy on top of AWS to sell it to the customers.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1155CC"/>
                </a:solidFill>
                <a:latin typeface="EB Garamond"/>
                <a:ea typeface="EB Garamond"/>
                <a:cs typeface="EB Garamond"/>
                <a:sym typeface="EB Garamond"/>
              </a:rPr>
              <a:t>Example: </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Trend Micro is one of the APN Technology partners who have their own solution related to Anti-Virus, IPS and others.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36" name="Google Shape;136;p29"/>
          <p:cNvPicPr preferRelativeResize="0"/>
          <p:nvPr/>
        </p:nvPicPr>
        <p:blipFill>
          <a:blip r:embed="rId3">
            <a:alphaModFix/>
          </a:blip>
          <a:stretch>
            <a:fillRect/>
          </a:stretch>
        </p:blipFill>
        <p:spPr>
          <a:xfrm>
            <a:off x="3505900" y="3109337"/>
            <a:ext cx="2584774" cy="1511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Conformance Packs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90" name="Google Shape;590;p7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91" name="Google Shape;591;p74"/>
          <p:cNvSpPr txBox="1"/>
          <p:nvPr/>
        </p:nvSpPr>
        <p:spPr>
          <a:xfrm>
            <a:off x="393250" y="662575"/>
            <a:ext cx="7984200" cy="9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 conformance pack is a collection of AWS Config rules and remediation actions that can be easily deployed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id="592" name="Google Shape;592;p74"/>
          <p:cNvPicPr preferRelativeResize="0"/>
          <p:nvPr/>
        </p:nvPicPr>
        <p:blipFill>
          <a:blip r:embed="rId3">
            <a:alphaModFix/>
          </a:blip>
          <a:stretch>
            <a:fillRect/>
          </a:stretch>
        </p:blipFill>
        <p:spPr>
          <a:xfrm>
            <a:off x="1926950" y="1970253"/>
            <a:ext cx="4786050" cy="26743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5"/>
          <p:cNvSpPr txBox="1"/>
          <p:nvPr>
            <p:ph idx="1" type="subTitle"/>
          </p:nvPr>
        </p:nvSpPr>
        <p:spPr>
          <a:xfrm>
            <a:off x="154050" y="180450"/>
            <a:ext cx="86124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Pricing of AWS Config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98" name="Google Shape;598;p7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99" name="Google Shape;599;p75"/>
          <p:cNvSpPr txBox="1"/>
          <p:nvPr/>
        </p:nvSpPr>
        <p:spPr>
          <a:xfrm>
            <a:off x="281050" y="980550"/>
            <a:ext cx="7984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pay $0.003 per configuration item recorded in your AWS account per AWS Region. A configuration item is recorded whenever a resource undergoes a configuration change or a relationship change.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Based on rule evaluation. A rule evaluation is recorded every time a resource is evaluated for compliance against an AWS Config rule.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are charged per conformance pack evaluation in your AWS account per AWS Region based on the tier below.</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6"/>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Trusted Advisor</a:t>
            </a:r>
            <a:endParaRPr sz="3600">
              <a:solidFill>
                <a:srgbClr val="666666"/>
              </a:solidFill>
              <a:latin typeface="EB Garamond"/>
              <a:ea typeface="EB Garamond"/>
              <a:cs typeface="EB Garamond"/>
              <a:sym typeface="EB Garamond"/>
            </a:endParaRPr>
          </a:p>
        </p:txBody>
      </p:sp>
      <p:sp>
        <p:nvSpPr>
          <p:cNvPr id="605" name="Google Shape;605;p7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Recommendations are always good</a:t>
            </a:r>
            <a:endParaRPr>
              <a:solidFill>
                <a:srgbClr val="FF7A00"/>
              </a:solidFill>
              <a:latin typeface="EB Garamond"/>
              <a:ea typeface="EB Garamond"/>
              <a:cs typeface="EB Garamond"/>
              <a:sym typeface="EB Garamond"/>
            </a:endParaRPr>
          </a:p>
        </p:txBody>
      </p:sp>
      <p:cxnSp>
        <p:nvCxnSpPr>
          <p:cNvPr id="606" name="Google Shape;606;p7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607" name="Google Shape;607;p7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7"/>
          <p:cNvSpPr txBox="1"/>
          <p:nvPr>
            <p:ph idx="1" type="subTitle"/>
          </p:nvPr>
        </p:nvSpPr>
        <p:spPr>
          <a:xfrm>
            <a:off x="154050" y="117150"/>
            <a:ext cx="8612400" cy="6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What is Trusted Advisor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613" name="Google Shape;613;p7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14" name="Google Shape;614;p77"/>
          <p:cNvSpPr txBox="1"/>
          <p:nvPr/>
        </p:nvSpPr>
        <p:spPr>
          <a:xfrm>
            <a:off x="325600" y="682675"/>
            <a:ext cx="79842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Trusted Advisor analyzes your AWS environment and provides best practice recommendations in five major categories: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id="615" name="Google Shape;615;p77"/>
          <p:cNvPicPr preferRelativeResize="0"/>
          <p:nvPr/>
        </p:nvPicPr>
        <p:blipFill>
          <a:blip r:embed="rId3">
            <a:alphaModFix/>
          </a:blip>
          <a:stretch>
            <a:fillRect/>
          </a:stretch>
        </p:blipFill>
        <p:spPr>
          <a:xfrm>
            <a:off x="824375" y="2505100"/>
            <a:ext cx="6893148" cy="1709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8"/>
          <p:cNvSpPr txBox="1"/>
          <p:nvPr>
            <p:ph idx="1" type="subTitle"/>
          </p:nvPr>
        </p:nvSpPr>
        <p:spPr>
          <a:xfrm>
            <a:off x="154050" y="117150"/>
            <a:ext cx="8612400" cy="6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Trusted Advisor Check Categories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621" name="Google Shape;621;p7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graphicFrame>
        <p:nvGraphicFramePr>
          <p:cNvPr id="622" name="Google Shape;622;p78"/>
          <p:cNvGraphicFramePr/>
          <p:nvPr/>
        </p:nvGraphicFramePr>
        <p:xfrm>
          <a:off x="270300" y="1079975"/>
          <a:ext cx="3000000" cy="3000000"/>
        </p:xfrm>
        <a:graphic>
          <a:graphicData uri="http://schemas.openxmlformats.org/drawingml/2006/table">
            <a:tbl>
              <a:tblPr>
                <a:noFill/>
                <a:tableStyleId>{6B9C8E40-F583-4C5B-B522-FD991B75422B}</a:tableStyleId>
              </a:tblPr>
              <a:tblGrid>
                <a:gridCol w="1798425"/>
                <a:gridCol w="6394475"/>
              </a:tblGrid>
              <a:tr h="363475">
                <a:tc>
                  <a:txBody>
                    <a:bodyPr/>
                    <a:lstStyle/>
                    <a:p>
                      <a:pPr indent="0" lvl="0" marL="0" rtl="0" algn="ctr">
                        <a:spcBef>
                          <a:spcPts val="0"/>
                        </a:spcBef>
                        <a:spcAft>
                          <a:spcPts val="0"/>
                        </a:spcAft>
                        <a:buNone/>
                      </a:pPr>
                      <a:r>
                        <a:rPr b="1" lang="en" sz="1300"/>
                        <a:t>Categories</a:t>
                      </a:r>
                      <a:endParaRPr b="1" sz="1300"/>
                    </a:p>
                  </a:txBody>
                  <a:tcPr marT="91425" marB="91425" marR="91425" marL="91425"/>
                </a:tc>
                <a:tc>
                  <a:txBody>
                    <a:bodyPr/>
                    <a:lstStyle/>
                    <a:p>
                      <a:pPr indent="0" lvl="0" marL="0" rtl="0" algn="ctr">
                        <a:spcBef>
                          <a:spcPts val="0"/>
                        </a:spcBef>
                        <a:spcAft>
                          <a:spcPts val="0"/>
                        </a:spcAft>
                        <a:buNone/>
                      </a:pPr>
                      <a:r>
                        <a:rPr b="1" lang="en" sz="1300"/>
                        <a:t>Description</a:t>
                      </a:r>
                      <a:endParaRPr b="1" sz="1300"/>
                    </a:p>
                  </a:txBody>
                  <a:tcPr marT="91425" marB="91425" marR="91425" marL="91425"/>
                </a:tc>
              </a:tr>
              <a:tr h="476025">
                <a:tc>
                  <a:txBody>
                    <a:bodyPr/>
                    <a:lstStyle/>
                    <a:p>
                      <a:pPr indent="0" lvl="0" marL="0" rtl="0" algn="ctr">
                        <a:spcBef>
                          <a:spcPts val="0"/>
                        </a:spcBef>
                        <a:spcAft>
                          <a:spcPts val="0"/>
                        </a:spcAft>
                        <a:buNone/>
                      </a:pPr>
                      <a:r>
                        <a:rPr lang="en" sz="1300"/>
                        <a:t>Cost optimization</a:t>
                      </a:r>
                      <a:endParaRPr sz="1300"/>
                    </a:p>
                  </a:txBody>
                  <a:tcPr marT="91425" marB="91425" marR="91425" marL="91425"/>
                </a:tc>
                <a:tc>
                  <a:txBody>
                    <a:bodyPr/>
                    <a:lstStyle/>
                    <a:p>
                      <a:pPr indent="0" lvl="0" marL="0" rtl="0" algn="ctr">
                        <a:spcBef>
                          <a:spcPts val="0"/>
                        </a:spcBef>
                        <a:spcAft>
                          <a:spcPts val="0"/>
                        </a:spcAft>
                        <a:buNone/>
                      </a:pPr>
                      <a:r>
                        <a:rPr lang="en" sz="1300"/>
                        <a:t>Recommendations that can potentially save you money.</a:t>
                      </a:r>
                      <a:endParaRPr sz="1300"/>
                    </a:p>
                  </a:txBody>
                  <a:tcPr marT="91425" marB="91425" marR="91425" marL="91425"/>
                </a:tc>
              </a:tr>
              <a:tr h="552500">
                <a:tc>
                  <a:txBody>
                    <a:bodyPr/>
                    <a:lstStyle/>
                    <a:p>
                      <a:pPr indent="0" lvl="0" marL="0" rtl="0" algn="ctr">
                        <a:spcBef>
                          <a:spcPts val="0"/>
                        </a:spcBef>
                        <a:spcAft>
                          <a:spcPts val="0"/>
                        </a:spcAft>
                        <a:buNone/>
                      </a:pPr>
                      <a:r>
                        <a:rPr lang="en" sz="1300"/>
                        <a:t>Performance</a:t>
                      </a:r>
                      <a:endParaRPr sz="1300"/>
                    </a:p>
                  </a:txBody>
                  <a:tcPr marT="91425" marB="91425" marR="91425" marL="91425"/>
                </a:tc>
                <a:tc>
                  <a:txBody>
                    <a:bodyPr/>
                    <a:lstStyle/>
                    <a:p>
                      <a:pPr indent="0" lvl="0" marL="0" rtl="0" algn="ctr">
                        <a:spcBef>
                          <a:spcPts val="0"/>
                        </a:spcBef>
                        <a:spcAft>
                          <a:spcPts val="0"/>
                        </a:spcAft>
                        <a:buNone/>
                      </a:pPr>
                      <a:r>
                        <a:rPr lang="en" sz="1300"/>
                        <a:t>Recommendations that can improve the speed and responsiveness of your applications.</a:t>
                      </a:r>
                      <a:endParaRPr sz="1300"/>
                    </a:p>
                  </a:txBody>
                  <a:tcPr marT="91425" marB="91425" marR="91425" marL="91425"/>
                </a:tc>
              </a:tr>
              <a:tr h="552500">
                <a:tc>
                  <a:txBody>
                    <a:bodyPr/>
                    <a:lstStyle/>
                    <a:p>
                      <a:pPr indent="0" lvl="0" marL="0" rtl="0" algn="ctr">
                        <a:spcBef>
                          <a:spcPts val="0"/>
                        </a:spcBef>
                        <a:spcAft>
                          <a:spcPts val="0"/>
                        </a:spcAft>
                        <a:buNone/>
                      </a:pPr>
                      <a:r>
                        <a:rPr lang="en" sz="1300"/>
                        <a:t>Security</a:t>
                      </a:r>
                      <a:endParaRPr sz="1300"/>
                    </a:p>
                  </a:txBody>
                  <a:tcPr marT="91425" marB="91425" marR="91425" marL="91425"/>
                </a:tc>
                <a:tc>
                  <a:txBody>
                    <a:bodyPr/>
                    <a:lstStyle/>
                    <a:p>
                      <a:pPr indent="0" lvl="0" marL="0" rtl="0" algn="ctr">
                        <a:spcBef>
                          <a:spcPts val="0"/>
                        </a:spcBef>
                        <a:spcAft>
                          <a:spcPts val="0"/>
                        </a:spcAft>
                        <a:buNone/>
                      </a:pPr>
                      <a:r>
                        <a:rPr lang="en" sz="1300"/>
                        <a:t>Recommendations for security settings that can make your AWS solution more secure.</a:t>
                      </a:r>
                      <a:endParaRPr sz="1300"/>
                    </a:p>
                  </a:txBody>
                  <a:tcPr marT="91425" marB="91425" marR="91425" marL="91425"/>
                </a:tc>
              </a:tr>
              <a:tr h="526525">
                <a:tc>
                  <a:txBody>
                    <a:bodyPr/>
                    <a:lstStyle/>
                    <a:p>
                      <a:pPr indent="0" lvl="0" marL="0" rtl="0" algn="ctr">
                        <a:spcBef>
                          <a:spcPts val="0"/>
                        </a:spcBef>
                        <a:spcAft>
                          <a:spcPts val="0"/>
                        </a:spcAft>
                        <a:buNone/>
                      </a:pPr>
                      <a:r>
                        <a:rPr lang="en" sz="1300"/>
                        <a:t>Fault tolerance</a:t>
                      </a:r>
                      <a:endParaRPr sz="1300"/>
                    </a:p>
                  </a:txBody>
                  <a:tcPr marT="91425" marB="91425" marR="91425" marL="91425"/>
                </a:tc>
                <a:tc>
                  <a:txBody>
                    <a:bodyPr/>
                    <a:lstStyle/>
                    <a:p>
                      <a:pPr indent="0" lvl="0" marL="0" rtl="0" algn="ctr">
                        <a:spcBef>
                          <a:spcPts val="0"/>
                        </a:spcBef>
                        <a:spcAft>
                          <a:spcPts val="0"/>
                        </a:spcAft>
                        <a:buNone/>
                      </a:pPr>
                      <a:r>
                        <a:rPr lang="en" sz="1300"/>
                        <a:t>Recommendations that help increase the resiliency of your AWS solution.</a:t>
                      </a:r>
                      <a:endParaRPr sz="1300"/>
                    </a:p>
                  </a:txBody>
                  <a:tcPr marT="91425" marB="91425" marR="91425" marL="91425"/>
                </a:tc>
              </a:tr>
              <a:tr h="734900">
                <a:tc>
                  <a:txBody>
                    <a:bodyPr/>
                    <a:lstStyle/>
                    <a:p>
                      <a:pPr indent="0" lvl="0" marL="0" rtl="0" algn="ctr">
                        <a:spcBef>
                          <a:spcPts val="0"/>
                        </a:spcBef>
                        <a:spcAft>
                          <a:spcPts val="0"/>
                        </a:spcAft>
                        <a:buNone/>
                      </a:pPr>
                      <a:r>
                        <a:rPr lang="en" sz="1300"/>
                        <a:t>Service limits</a:t>
                      </a:r>
                      <a:endParaRPr sz="1300"/>
                    </a:p>
                  </a:txBody>
                  <a:tcPr marT="91425" marB="91425" marR="91425" marL="91425"/>
                </a:tc>
                <a:tc>
                  <a:txBody>
                    <a:bodyPr/>
                    <a:lstStyle/>
                    <a:p>
                      <a:pPr indent="0" lvl="0" marL="0" rtl="0" algn="ctr">
                        <a:spcBef>
                          <a:spcPts val="0"/>
                        </a:spcBef>
                        <a:spcAft>
                          <a:spcPts val="0"/>
                        </a:spcAft>
                        <a:buNone/>
                      </a:pPr>
                      <a:r>
                        <a:rPr lang="en" sz="1300"/>
                        <a:t>Checks the usage for your account and whether your account approaches or exceeds the limit for AWS services and resources.</a:t>
                      </a:r>
                      <a:endParaRPr sz="1300"/>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CloudTrail</a:t>
            </a:r>
            <a:endParaRPr sz="4800">
              <a:solidFill>
                <a:srgbClr val="666666"/>
              </a:solidFill>
              <a:latin typeface="EB Garamond"/>
              <a:ea typeface="EB Garamond"/>
              <a:cs typeface="EB Garamond"/>
              <a:sym typeface="EB Garamond"/>
            </a:endParaRPr>
          </a:p>
        </p:txBody>
      </p:sp>
      <p:sp>
        <p:nvSpPr>
          <p:cNvPr id="628" name="Google Shape;628;p7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Let’s Monitor Everything !</a:t>
            </a:r>
            <a:endParaRPr>
              <a:solidFill>
                <a:srgbClr val="FF7A00"/>
              </a:solidFill>
              <a:latin typeface="EB Garamond"/>
              <a:ea typeface="EB Garamond"/>
              <a:cs typeface="EB Garamond"/>
              <a:sym typeface="EB Garamond"/>
            </a:endParaRPr>
          </a:p>
        </p:txBody>
      </p:sp>
      <p:cxnSp>
        <p:nvCxnSpPr>
          <p:cNvPr id="629" name="Google Shape;629;p7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630" name="Google Shape;630;p7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36" name="Google Shape;636;p80"/>
          <p:cNvSpPr txBox="1"/>
          <p:nvPr/>
        </p:nvSpPr>
        <p:spPr>
          <a:xfrm>
            <a:off x="225350" y="786600"/>
            <a:ext cx="8469600" cy="2012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Installing video surveillance systems allows us to monitor activities round the clock and provides lots of benefits, some of these include: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Deterring Criminals</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Helps in Investigation.</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Regular monitoring of activities.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Insurance Benefits.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637" name="Google Shape;637;p80"/>
          <p:cNvSpPr txBox="1"/>
          <p:nvPr/>
        </p:nvSpPr>
        <p:spPr>
          <a:xfrm>
            <a:off x="838300" y="7740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Importance of Recording Everything</a:t>
            </a:r>
            <a:endParaRPr sz="2800">
              <a:solidFill>
                <a:srgbClr val="FF7A00"/>
              </a:solidFill>
              <a:latin typeface="EB Garamond"/>
              <a:ea typeface="EB Garamond"/>
              <a:cs typeface="EB Garamond"/>
              <a:sym typeface="EB Garamond"/>
            </a:endParaRPr>
          </a:p>
        </p:txBody>
      </p:sp>
      <p:pic>
        <p:nvPicPr>
          <p:cNvPr id="638" name="Google Shape;638;p80"/>
          <p:cNvPicPr preferRelativeResize="0"/>
          <p:nvPr/>
        </p:nvPicPr>
        <p:blipFill>
          <a:blip r:embed="rId3">
            <a:alphaModFix/>
          </a:blip>
          <a:stretch>
            <a:fillRect/>
          </a:stretch>
        </p:blipFill>
        <p:spPr>
          <a:xfrm>
            <a:off x="5199600" y="2041250"/>
            <a:ext cx="1844725" cy="1844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1"/>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44" name="Google Shape;644;p81"/>
          <p:cNvSpPr txBox="1"/>
          <p:nvPr/>
        </p:nvSpPr>
        <p:spPr>
          <a:xfrm>
            <a:off x="468500" y="654800"/>
            <a:ext cx="8469600" cy="2012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It is </a:t>
            </a:r>
            <a:r>
              <a:rPr lang="en" sz="1800">
                <a:solidFill>
                  <a:srgbClr val="CC0000"/>
                </a:solidFill>
                <a:latin typeface="EB Garamond"/>
                <a:ea typeface="EB Garamond"/>
                <a:cs typeface="EB Garamond"/>
                <a:sym typeface="EB Garamond"/>
              </a:rPr>
              <a:t>VERY </a:t>
            </a:r>
            <a:r>
              <a:rPr lang="en" sz="1800">
                <a:solidFill>
                  <a:srgbClr val="666666"/>
                </a:solidFill>
                <a:latin typeface="EB Garamond"/>
                <a:ea typeface="EB Garamond"/>
                <a:cs typeface="EB Garamond"/>
                <a:sym typeface="EB Garamond"/>
              </a:rPr>
              <a:t>important for organizations to record the activities that happen within the Infrastructure as well as the servers.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38761D"/>
                </a:solidFill>
                <a:latin typeface="EB Garamond"/>
                <a:ea typeface="EB Garamond"/>
                <a:cs typeface="EB Garamond"/>
                <a:sym typeface="EB Garamond"/>
              </a:rPr>
              <a:t>Example Auditor Question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Show me what did Anne did on 3rd of January 2017 between 10 AM to 2 PM.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645" name="Google Shape;645;p81"/>
          <p:cNvSpPr txBox="1"/>
          <p:nvPr/>
        </p:nvSpPr>
        <p:spPr>
          <a:xfrm>
            <a:off x="810250" y="5870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Recording at AWS Level</a:t>
            </a:r>
            <a:endParaRPr sz="2800">
              <a:solidFill>
                <a:srgbClr val="FF7A00"/>
              </a:solidFill>
              <a:latin typeface="EB Garamond"/>
              <a:ea typeface="EB Garamond"/>
              <a:cs typeface="EB Garamond"/>
              <a:sym typeface="EB Garamond"/>
            </a:endParaRPr>
          </a:p>
        </p:txBody>
      </p:sp>
      <p:graphicFrame>
        <p:nvGraphicFramePr>
          <p:cNvPr id="646" name="Google Shape;646;p81"/>
          <p:cNvGraphicFramePr/>
          <p:nvPr/>
        </p:nvGraphicFramePr>
        <p:xfrm>
          <a:off x="2453475" y="2937188"/>
          <a:ext cx="3000000" cy="3000000"/>
        </p:xfrm>
        <a:graphic>
          <a:graphicData uri="http://schemas.openxmlformats.org/drawingml/2006/table">
            <a:tbl>
              <a:tblPr>
                <a:noFill/>
                <a:tableStyleId>{6B9C8E40-F583-4C5B-B522-FD991B75422B}</a:tableStyleId>
              </a:tblPr>
              <a:tblGrid>
                <a:gridCol w="1140825"/>
                <a:gridCol w="1246525"/>
                <a:gridCol w="1035125"/>
              </a:tblGrid>
              <a:tr h="343200">
                <a:tc>
                  <a:txBody>
                    <a:bodyPr/>
                    <a:lstStyle/>
                    <a:p>
                      <a:pPr indent="0" lvl="0" marL="0" rtl="0" algn="ctr">
                        <a:spcBef>
                          <a:spcPts val="0"/>
                        </a:spcBef>
                        <a:spcAft>
                          <a:spcPts val="0"/>
                        </a:spcAft>
                        <a:buNone/>
                      </a:pPr>
                      <a:r>
                        <a:rPr b="1" lang="en">
                          <a:solidFill>
                            <a:srgbClr val="38761D"/>
                          </a:solidFill>
                        </a:rPr>
                        <a:t>User</a:t>
                      </a:r>
                      <a:endParaRPr b="1">
                        <a:solidFill>
                          <a:srgbClr val="38761D"/>
                        </a:solidFill>
                      </a:endParaRPr>
                    </a:p>
                  </a:txBody>
                  <a:tcPr marT="91425" marB="91425" marR="91425" marL="91425"/>
                </a:tc>
                <a:tc>
                  <a:txBody>
                    <a:bodyPr/>
                    <a:lstStyle/>
                    <a:p>
                      <a:pPr indent="0" lvl="0" marL="0" rtl="0" algn="ctr">
                        <a:spcBef>
                          <a:spcPts val="0"/>
                        </a:spcBef>
                        <a:spcAft>
                          <a:spcPts val="0"/>
                        </a:spcAft>
                        <a:buNone/>
                      </a:pPr>
                      <a:r>
                        <a:rPr b="1" lang="en">
                          <a:solidFill>
                            <a:srgbClr val="38761D"/>
                          </a:solidFill>
                        </a:rPr>
                        <a:t>Action</a:t>
                      </a:r>
                      <a:endParaRPr b="1">
                        <a:solidFill>
                          <a:srgbClr val="38761D"/>
                        </a:solidFill>
                      </a:endParaRPr>
                    </a:p>
                  </a:txBody>
                  <a:tcPr marT="91425" marB="91425" marR="91425" marL="91425"/>
                </a:tc>
                <a:tc>
                  <a:txBody>
                    <a:bodyPr/>
                    <a:lstStyle/>
                    <a:p>
                      <a:pPr indent="0" lvl="0" marL="0" rtl="0" algn="ctr">
                        <a:spcBef>
                          <a:spcPts val="0"/>
                        </a:spcBef>
                        <a:spcAft>
                          <a:spcPts val="0"/>
                        </a:spcAft>
                        <a:buNone/>
                      </a:pPr>
                      <a:r>
                        <a:rPr b="1" lang="en">
                          <a:solidFill>
                            <a:srgbClr val="38761D"/>
                          </a:solidFill>
                        </a:rPr>
                        <a:t>Time</a:t>
                      </a:r>
                      <a:endParaRPr b="1">
                        <a:solidFill>
                          <a:srgbClr val="38761D"/>
                        </a:solidFill>
                      </a:endParaRPr>
                    </a:p>
                  </a:txBody>
                  <a:tcPr marT="91425" marB="91425" marR="91425" marL="91425"/>
                </a:tc>
              </a:tr>
              <a:tr h="392425">
                <a:tc>
                  <a:txBody>
                    <a:bodyPr/>
                    <a:lstStyle/>
                    <a:p>
                      <a:pPr indent="0" lvl="0" marL="0" rtl="0" algn="ctr">
                        <a:spcBef>
                          <a:spcPts val="0"/>
                        </a:spcBef>
                        <a:spcAft>
                          <a:spcPts val="0"/>
                        </a:spcAft>
                        <a:buNone/>
                      </a:pPr>
                      <a:r>
                        <a:rPr lang="en"/>
                        <a:t>James</a:t>
                      </a:r>
                      <a:endParaRPr/>
                    </a:p>
                  </a:txBody>
                  <a:tcPr marT="91425" marB="91425" marR="91425" marL="91425"/>
                </a:tc>
                <a:tc>
                  <a:txBody>
                    <a:bodyPr/>
                    <a:lstStyle/>
                    <a:p>
                      <a:pPr indent="0" lvl="0" marL="0" rtl="0" algn="ctr">
                        <a:spcBef>
                          <a:spcPts val="0"/>
                        </a:spcBef>
                        <a:spcAft>
                          <a:spcPts val="0"/>
                        </a:spcAft>
                        <a:buNone/>
                      </a:pPr>
                      <a:r>
                        <a:rPr lang="en"/>
                        <a:t>Logged In</a:t>
                      </a:r>
                      <a:endParaRPr/>
                    </a:p>
                  </a:txBody>
                  <a:tcPr marT="91425" marB="91425" marR="91425" marL="91425"/>
                </a:tc>
                <a:tc>
                  <a:txBody>
                    <a:bodyPr/>
                    <a:lstStyle/>
                    <a:p>
                      <a:pPr indent="0" lvl="0" marL="0" rtl="0" algn="ctr">
                        <a:spcBef>
                          <a:spcPts val="0"/>
                        </a:spcBef>
                        <a:spcAft>
                          <a:spcPts val="0"/>
                        </a:spcAft>
                        <a:buNone/>
                      </a:pPr>
                      <a:r>
                        <a:rPr lang="en"/>
                        <a:t>3:50 PM</a:t>
                      </a:r>
                      <a:endParaRPr/>
                    </a:p>
                  </a:txBody>
                  <a:tcPr marT="91425" marB="91425" marR="91425" marL="91425"/>
                </a:tc>
              </a:tr>
              <a:tr h="378800">
                <a:tc>
                  <a:txBody>
                    <a:bodyPr/>
                    <a:lstStyle/>
                    <a:p>
                      <a:pPr indent="0" lvl="0" marL="0" rtl="0" algn="ctr">
                        <a:spcBef>
                          <a:spcPts val="0"/>
                        </a:spcBef>
                        <a:spcAft>
                          <a:spcPts val="0"/>
                        </a:spcAft>
                        <a:buNone/>
                      </a:pPr>
                      <a:r>
                        <a:rPr lang="en"/>
                        <a:t>Anne</a:t>
                      </a:r>
                      <a:endParaRPr/>
                    </a:p>
                  </a:txBody>
                  <a:tcPr marT="91425" marB="91425" marR="91425" marL="91425"/>
                </a:tc>
                <a:tc>
                  <a:txBody>
                    <a:bodyPr/>
                    <a:lstStyle/>
                    <a:p>
                      <a:pPr indent="0" lvl="0" marL="0" rtl="0" algn="ctr">
                        <a:spcBef>
                          <a:spcPts val="0"/>
                        </a:spcBef>
                        <a:spcAft>
                          <a:spcPts val="0"/>
                        </a:spcAft>
                        <a:buNone/>
                      </a:pPr>
                      <a:r>
                        <a:rPr lang="en"/>
                        <a:t>Modified SG</a:t>
                      </a:r>
                      <a:endParaRPr/>
                    </a:p>
                  </a:txBody>
                  <a:tcPr marT="91425" marB="91425" marR="91425" marL="91425"/>
                </a:tc>
                <a:tc>
                  <a:txBody>
                    <a:bodyPr/>
                    <a:lstStyle/>
                    <a:p>
                      <a:pPr indent="0" lvl="0" marL="0" rtl="0" algn="ctr">
                        <a:spcBef>
                          <a:spcPts val="0"/>
                        </a:spcBef>
                        <a:spcAft>
                          <a:spcPts val="0"/>
                        </a:spcAft>
                        <a:buNone/>
                      </a:pPr>
                      <a:r>
                        <a:rPr lang="en"/>
                        <a:t>7:30 PM</a:t>
                      </a:r>
                      <a:endParaRPr/>
                    </a:p>
                  </a:txBody>
                  <a:tcPr marT="91425" marB="91425" marR="91425" marL="91425"/>
                </a:tc>
              </a:tr>
              <a:tr h="343200">
                <a:tc>
                  <a:txBody>
                    <a:bodyPr/>
                    <a:lstStyle/>
                    <a:p>
                      <a:pPr indent="0" lvl="0" marL="0" rtl="0" algn="ctr">
                        <a:spcBef>
                          <a:spcPts val="0"/>
                        </a:spcBef>
                        <a:spcAft>
                          <a:spcPts val="0"/>
                        </a:spcAft>
                        <a:buNone/>
                      </a:pPr>
                      <a:r>
                        <a:rPr lang="en"/>
                        <a:t>Susan</a:t>
                      </a:r>
                      <a:endParaRPr/>
                    </a:p>
                  </a:txBody>
                  <a:tcPr marT="91425" marB="91425" marR="91425" marL="91425"/>
                </a:tc>
                <a:tc>
                  <a:txBody>
                    <a:bodyPr/>
                    <a:lstStyle/>
                    <a:p>
                      <a:pPr indent="0" lvl="0" marL="0" rtl="0" algn="ctr">
                        <a:spcBef>
                          <a:spcPts val="0"/>
                        </a:spcBef>
                        <a:spcAft>
                          <a:spcPts val="0"/>
                        </a:spcAft>
                        <a:buNone/>
                      </a:pPr>
                      <a:r>
                        <a:rPr lang="en"/>
                        <a:t>New EC2</a:t>
                      </a:r>
                      <a:endParaRPr/>
                    </a:p>
                  </a:txBody>
                  <a:tcPr marT="91425" marB="91425" marR="91425" marL="91425"/>
                </a:tc>
                <a:tc>
                  <a:txBody>
                    <a:bodyPr/>
                    <a:lstStyle/>
                    <a:p>
                      <a:pPr indent="0" lvl="0" marL="0" rtl="0" algn="ctr">
                        <a:spcBef>
                          <a:spcPts val="0"/>
                        </a:spcBef>
                        <a:spcAft>
                          <a:spcPts val="0"/>
                        </a:spcAft>
                        <a:buNone/>
                      </a:pPr>
                      <a:r>
                        <a:rPr lang="en"/>
                        <a:t>11:00 PM</a:t>
                      </a:r>
                      <a:endParaRPr/>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2"/>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52" name="Google Shape;652;p82"/>
          <p:cNvSpPr txBox="1"/>
          <p:nvPr/>
        </p:nvSpPr>
        <p:spPr>
          <a:xfrm>
            <a:off x="374975" y="813800"/>
            <a:ext cx="8469600" cy="863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Depending on the type of resource you use, the tools for recording might also change.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653" name="Google Shape;653;p82"/>
          <p:cNvSpPr txBox="1"/>
          <p:nvPr/>
        </p:nvSpPr>
        <p:spPr>
          <a:xfrm>
            <a:off x="810250" y="5870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Tools for Recording</a:t>
            </a:r>
            <a:endParaRPr sz="2800">
              <a:solidFill>
                <a:srgbClr val="FF7A00"/>
              </a:solidFill>
              <a:latin typeface="EB Garamond"/>
              <a:ea typeface="EB Garamond"/>
              <a:cs typeface="EB Garamond"/>
              <a:sym typeface="EB Garamond"/>
            </a:endParaRPr>
          </a:p>
        </p:txBody>
      </p:sp>
      <p:sp>
        <p:nvSpPr>
          <p:cNvPr id="654" name="Google Shape;654;p82"/>
          <p:cNvSpPr/>
          <p:nvPr/>
        </p:nvSpPr>
        <p:spPr>
          <a:xfrm>
            <a:off x="4872300" y="1940225"/>
            <a:ext cx="1515000" cy="1194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82"/>
          <p:cNvPicPr preferRelativeResize="0"/>
          <p:nvPr/>
        </p:nvPicPr>
        <p:blipFill>
          <a:blip r:embed="rId3">
            <a:alphaModFix/>
          </a:blip>
          <a:stretch>
            <a:fillRect/>
          </a:stretch>
        </p:blipFill>
        <p:spPr>
          <a:xfrm>
            <a:off x="5054500" y="2149614"/>
            <a:ext cx="1150600" cy="862976"/>
          </a:xfrm>
          <a:prstGeom prst="rect">
            <a:avLst/>
          </a:prstGeom>
          <a:noFill/>
          <a:ln>
            <a:noFill/>
          </a:ln>
        </p:spPr>
      </p:pic>
      <p:pic>
        <p:nvPicPr>
          <p:cNvPr id="656" name="Google Shape;656;p82"/>
          <p:cNvPicPr preferRelativeResize="0"/>
          <p:nvPr/>
        </p:nvPicPr>
        <p:blipFill>
          <a:blip r:embed="rId4">
            <a:alphaModFix/>
          </a:blip>
          <a:stretch>
            <a:fillRect/>
          </a:stretch>
        </p:blipFill>
        <p:spPr>
          <a:xfrm>
            <a:off x="4951948" y="3491967"/>
            <a:ext cx="1515000" cy="936769"/>
          </a:xfrm>
          <a:prstGeom prst="rect">
            <a:avLst/>
          </a:prstGeom>
          <a:noFill/>
          <a:ln>
            <a:noFill/>
          </a:ln>
        </p:spPr>
      </p:pic>
      <p:pic>
        <p:nvPicPr>
          <p:cNvPr id="657" name="Google Shape;657;p82"/>
          <p:cNvPicPr preferRelativeResize="0"/>
          <p:nvPr/>
        </p:nvPicPr>
        <p:blipFill>
          <a:blip r:embed="rId5">
            <a:alphaModFix/>
          </a:blip>
          <a:stretch>
            <a:fillRect/>
          </a:stretch>
        </p:blipFill>
        <p:spPr>
          <a:xfrm>
            <a:off x="1593350" y="2143750"/>
            <a:ext cx="705050" cy="705050"/>
          </a:xfrm>
          <a:prstGeom prst="rect">
            <a:avLst/>
          </a:prstGeom>
          <a:noFill/>
          <a:ln>
            <a:noFill/>
          </a:ln>
        </p:spPr>
      </p:pic>
      <p:sp>
        <p:nvSpPr>
          <p:cNvPr id="658" name="Google Shape;658;p82"/>
          <p:cNvSpPr txBox="1"/>
          <p:nvPr/>
        </p:nvSpPr>
        <p:spPr>
          <a:xfrm>
            <a:off x="1370625" y="2893200"/>
            <a:ext cx="11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CloudTrail</a:t>
            </a:r>
            <a:endParaRPr/>
          </a:p>
        </p:txBody>
      </p:sp>
      <p:sp>
        <p:nvSpPr>
          <p:cNvPr id="659" name="Google Shape;659;p82"/>
          <p:cNvSpPr/>
          <p:nvPr/>
        </p:nvSpPr>
        <p:spPr>
          <a:xfrm>
            <a:off x="1503050" y="3760250"/>
            <a:ext cx="8979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auditd</a:t>
            </a:r>
            <a:endParaRPr/>
          </a:p>
        </p:txBody>
      </p:sp>
      <p:cxnSp>
        <p:nvCxnSpPr>
          <p:cNvPr id="660" name="Google Shape;660;p82"/>
          <p:cNvCxnSpPr/>
          <p:nvPr/>
        </p:nvCxnSpPr>
        <p:spPr>
          <a:xfrm flipH="1" rot="10800000">
            <a:off x="2805550" y="2525050"/>
            <a:ext cx="1814400" cy="9300"/>
          </a:xfrm>
          <a:prstGeom prst="straightConnector1">
            <a:avLst/>
          </a:prstGeom>
          <a:noFill/>
          <a:ln cap="flat" cmpd="sng" w="9525">
            <a:solidFill>
              <a:schemeClr val="dk2"/>
            </a:solidFill>
            <a:prstDash val="solid"/>
            <a:round/>
            <a:headEnd len="med" w="med" type="none"/>
            <a:tailEnd len="med" w="med" type="stealth"/>
          </a:ln>
        </p:spPr>
      </p:cxnSp>
      <p:cxnSp>
        <p:nvCxnSpPr>
          <p:cNvPr id="661" name="Google Shape;661;p82"/>
          <p:cNvCxnSpPr/>
          <p:nvPr/>
        </p:nvCxnSpPr>
        <p:spPr>
          <a:xfrm flipH="1" rot="10800000">
            <a:off x="2769250" y="3917075"/>
            <a:ext cx="1814400" cy="9300"/>
          </a:xfrm>
          <a:prstGeom prst="straightConnector1">
            <a:avLst/>
          </a:prstGeom>
          <a:noFill/>
          <a:ln cap="flat" cmpd="sng" w="9525">
            <a:solidFill>
              <a:schemeClr val="dk2"/>
            </a:solidFill>
            <a:prstDash val="solid"/>
            <a:round/>
            <a:headEnd len="med" w="med" type="none"/>
            <a:tailEnd len="med" w="med" type="stealth"/>
          </a:ln>
        </p:spPr>
      </p:cxnSp>
      <p:sp>
        <p:nvSpPr>
          <p:cNvPr id="662" name="Google Shape;662;p82"/>
          <p:cNvSpPr txBox="1"/>
          <p:nvPr/>
        </p:nvSpPr>
        <p:spPr>
          <a:xfrm>
            <a:off x="2799100" y="2048050"/>
            <a:ext cx="1754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Record AWS events</a:t>
            </a:r>
            <a:endParaRPr sz="1300"/>
          </a:p>
        </p:txBody>
      </p:sp>
      <p:sp>
        <p:nvSpPr>
          <p:cNvPr id="663" name="Google Shape;663;p82"/>
          <p:cNvSpPr txBox="1"/>
          <p:nvPr/>
        </p:nvSpPr>
        <p:spPr>
          <a:xfrm>
            <a:off x="2835400" y="4043825"/>
            <a:ext cx="1754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Record Linux events</a:t>
            </a:r>
            <a:endParaRPr sz="13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3"/>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Denial of Service </a:t>
            </a:r>
            <a:endParaRPr>
              <a:solidFill>
                <a:srgbClr val="666666"/>
              </a:solidFill>
              <a:latin typeface="EB Garamond"/>
              <a:ea typeface="EB Garamond"/>
              <a:cs typeface="EB Garamond"/>
              <a:sym typeface="EB Garamond"/>
            </a:endParaRPr>
          </a:p>
        </p:txBody>
      </p:sp>
      <p:sp>
        <p:nvSpPr>
          <p:cNvPr id="669" name="Google Shape;669;p83"/>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Attack difficult to mitigate</a:t>
            </a:r>
            <a:endParaRPr>
              <a:solidFill>
                <a:srgbClr val="FF7A00"/>
              </a:solidFill>
              <a:latin typeface="EB Garamond"/>
              <a:ea typeface="EB Garamond"/>
              <a:cs typeface="EB Garamond"/>
              <a:sym typeface="EB Garamond"/>
            </a:endParaRPr>
          </a:p>
        </p:txBody>
      </p:sp>
      <p:cxnSp>
        <p:nvCxnSpPr>
          <p:cNvPr id="670" name="Google Shape;670;p8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671" name="Google Shape;671;p8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Shared Responsibility Model</a:t>
            </a:r>
            <a:endParaRPr sz="4800">
              <a:solidFill>
                <a:srgbClr val="666666"/>
              </a:solidFill>
              <a:latin typeface="EB Garamond"/>
              <a:ea typeface="EB Garamond"/>
              <a:cs typeface="EB Garamond"/>
              <a:sym typeface="EB Garamond"/>
            </a:endParaRPr>
          </a:p>
        </p:txBody>
      </p:sp>
      <p:sp>
        <p:nvSpPr>
          <p:cNvPr id="142" name="Google Shape;142;p3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Distribution is always good </a:t>
            </a:r>
            <a:endParaRPr>
              <a:solidFill>
                <a:srgbClr val="FF7A00"/>
              </a:solidFill>
              <a:latin typeface="EB Garamond"/>
              <a:ea typeface="EB Garamond"/>
              <a:cs typeface="EB Garamond"/>
              <a:sym typeface="EB Garamond"/>
            </a:endParaRPr>
          </a:p>
        </p:txBody>
      </p:sp>
      <p:cxnSp>
        <p:nvCxnSpPr>
          <p:cNvPr id="143" name="Google Shape;143;p3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44" name="Google Shape;144;p3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4"/>
          <p:cNvSpPr txBox="1"/>
          <p:nvPr>
            <p:ph idx="1" type="subTitle"/>
          </p:nvPr>
        </p:nvSpPr>
        <p:spPr>
          <a:xfrm>
            <a:off x="130575" y="333100"/>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p:txBody>
      </p:sp>
      <p:sp>
        <p:nvSpPr>
          <p:cNvPr id="677" name="Google Shape;677;p8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78" name="Google Shape;678;p84"/>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2400">
              <a:solidFill>
                <a:srgbClr val="FF7A00"/>
              </a:solidFill>
            </a:endParaRPr>
          </a:p>
        </p:txBody>
      </p:sp>
      <p:pic>
        <p:nvPicPr>
          <p:cNvPr id="679" name="Google Shape;679;p84"/>
          <p:cNvPicPr preferRelativeResize="0"/>
          <p:nvPr/>
        </p:nvPicPr>
        <p:blipFill>
          <a:blip r:embed="rId3">
            <a:alphaModFix/>
          </a:blip>
          <a:stretch>
            <a:fillRect/>
          </a:stretch>
        </p:blipFill>
        <p:spPr>
          <a:xfrm>
            <a:off x="2142275" y="719650"/>
            <a:ext cx="4675725" cy="3614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5"/>
          <p:cNvSpPr txBox="1"/>
          <p:nvPr/>
        </p:nvSpPr>
        <p:spPr>
          <a:xfrm>
            <a:off x="800375" y="118075"/>
            <a:ext cx="76497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DOS and DDoS are part and parcel of servers life</a:t>
            </a:r>
            <a:endParaRPr sz="2400">
              <a:solidFill>
                <a:schemeClr val="dk1"/>
              </a:solidFill>
            </a:endParaRPr>
          </a:p>
        </p:txBody>
      </p:sp>
      <p:sp>
        <p:nvSpPr>
          <p:cNvPr id="685" name="Google Shape;685;p85"/>
          <p:cNvSpPr txBox="1"/>
          <p:nvPr/>
        </p:nvSpPr>
        <p:spPr>
          <a:xfrm>
            <a:off x="259000" y="818250"/>
            <a:ext cx="8097900" cy="22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434343"/>
                </a:solidFill>
                <a:latin typeface="EB Garamond"/>
                <a:ea typeface="EB Garamond"/>
                <a:cs typeface="EB Garamond"/>
                <a:sym typeface="EB Garamond"/>
              </a:rPr>
              <a:t>DOS and DDoS attacks are very common attack vectors used nowadays to bring down the servers or flood the network.</a:t>
            </a:r>
            <a:endParaRPr sz="18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434343"/>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434343"/>
                </a:solidFill>
                <a:latin typeface="EB Garamond"/>
                <a:ea typeface="EB Garamond"/>
                <a:cs typeface="EB Garamond"/>
                <a:sym typeface="EB Garamond"/>
              </a:rPr>
              <a:t>The reason why they are so successful is because of ease of ability to launch the attack and most of the protection mechanisms are based on expensive hardware.</a:t>
            </a:r>
            <a:endParaRPr sz="1800">
              <a:solidFill>
                <a:srgbClr val="434343"/>
              </a:solidFill>
              <a:latin typeface="EB Garamond"/>
              <a:ea typeface="EB Garamond"/>
              <a:cs typeface="EB Garamond"/>
              <a:sym typeface="EB Garamond"/>
            </a:endParaRPr>
          </a:p>
        </p:txBody>
      </p:sp>
      <p:pic>
        <p:nvPicPr>
          <p:cNvPr id="686" name="Google Shape;686;p85"/>
          <p:cNvPicPr preferRelativeResize="0"/>
          <p:nvPr/>
        </p:nvPicPr>
        <p:blipFill>
          <a:blip r:embed="rId3">
            <a:alphaModFix/>
          </a:blip>
          <a:stretch>
            <a:fillRect/>
          </a:stretch>
        </p:blipFill>
        <p:spPr>
          <a:xfrm>
            <a:off x="3340951" y="3067650"/>
            <a:ext cx="2665900" cy="1499575"/>
          </a:xfrm>
          <a:prstGeom prst="rect">
            <a:avLst/>
          </a:prstGeom>
          <a:noFill/>
          <a:ln>
            <a:noFill/>
          </a:ln>
        </p:spPr>
      </p:pic>
      <p:sp>
        <p:nvSpPr>
          <p:cNvPr id="687" name="Google Shape;687;p8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6"/>
          <p:cNvSpPr txBox="1"/>
          <p:nvPr>
            <p:ph idx="1" type="subTitle"/>
          </p:nvPr>
        </p:nvSpPr>
        <p:spPr>
          <a:xfrm>
            <a:off x="130575" y="333100"/>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p:txBody>
      </p:sp>
      <p:sp>
        <p:nvSpPr>
          <p:cNvPr id="693" name="Google Shape;693;p8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94" name="Google Shape;694;p86"/>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FF7A00"/>
                </a:solidFill>
              </a:rPr>
              <a:t>DDOS attacks are going really big!</a:t>
            </a:r>
            <a:endParaRPr sz="2400">
              <a:solidFill>
                <a:srgbClr val="FF7A00"/>
              </a:solidFill>
            </a:endParaRPr>
          </a:p>
        </p:txBody>
      </p:sp>
      <p:pic>
        <p:nvPicPr>
          <p:cNvPr id="695" name="Google Shape;695;p86"/>
          <p:cNvPicPr preferRelativeResize="0"/>
          <p:nvPr/>
        </p:nvPicPr>
        <p:blipFill>
          <a:blip r:embed="rId3">
            <a:alphaModFix/>
          </a:blip>
          <a:stretch>
            <a:fillRect/>
          </a:stretch>
        </p:blipFill>
        <p:spPr>
          <a:xfrm>
            <a:off x="1687550" y="1116375"/>
            <a:ext cx="5937849" cy="3382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7"/>
          <p:cNvSpPr txBox="1"/>
          <p:nvPr>
            <p:ph idx="1" type="subTitle"/>
          </p:nvPr>
        </p:nvSpPr>
        <p:spPr>
          <a:xfrm>
            <a:off x="130575" y="333100"/>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3000">
              <a:solidFill>
                <a:srgbClr val="666666"/>
              </a:solidFill>
              <a:latin typeface="EB Garamond"/>
              <a:ea typeface="EB Garamond"/>
              <a:cs typeface="EB Garamond"/>
              <a:sym typeface="EB Garamond"/>
            </a:endParaRPr>
          </a:p>
        </p:txBody>
      </p:sp>
      <p:sp>
        <p:nvSpPr>
          <p:cNvPr id="701" name="Google Shape;701;p8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02" name="Google Shape;702;p87"/>
          <p:cNvSpPr txBox="1"/>
          <p:nvPr/>
        </p:nvSpPr>
        <p:spPr>
          <a:xfrm>
            <a:off x="1126500" y="172200"/>
            <a:ext cx="69111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FF9900"/>
                </a:solidFill>
              </a:rPr>
              <a:t>Before vs After (DOS Attack)</a:t>
            </a:r>
            <a:endParaRPr sz="2400">
              <a:solidFill>
                <a:srgbClr val="FF9900"/>
              </a:solidFill>
            </a:endParaRPr>
          </a:p>
        </p:txBody>
      </p:sp>
      <p:pic>
        <p:nvPicPr>
          <p:cNvPr id="703" name="Google Shape;703;p87"/>
          <p:cNvPicPr preferRelativeResize="0"/>
          <p:nvPr/>
        </p:nvPicPr>
        <p:blipFill>
          <a:blip r:embed="rId3">
            <a:alphaModFix/>
          </a:blip>
          <a:stretch>
            <a:fillRect/>
          </a:stretch>
        </p:blipFill>
        <p:spPr>
          <a:xfrm>
            <a:off x="422225" y="1291488"/>
            <a:ext cx="3068901" cy="2560488"/>
          </a:xfrm>
          <a:prstGeom prst="rect">
            <a:avLst/>
          </a:prstGeom>
          <a:noFill/>
          <a:ln>
            <a:noFill/>
          </a:ln>
        </p:spPr>
      </p:pic>
      <p:pic>
        <p:nvPicPr>
          <p:cNvPr id="704" name="Google Shape;704;p87"/>
          <p:cNvPicPr preferRelativeResize="0"/>
          <p:nvPr/>
        </p:nvPicPr>
        <p:blipFill>
          <a:blip r:embed="rId4">
            <a:alphaModFix/>
          </a:blip>
          <a:stretch>
            <a:fillRect/>
          </a:stretch>
        </p:blipFill>
        <p:spPr>
          <a:xfrm>
            <a:off x="5209157" y="1291512"/>
            <a:ext cx="3533818" cy="2468125"/>
          </a:xfrm>
          <a:prstGeom prst="rect">
            <a:avLst/>
          </a:prstGeom>
          <a:noFill/>
          <a:ln>
            <a:noFill/>
          </a:ln>
        </p:spPr>
      </p:pic>
      <p:cxnSp>
        <p:nvCxnSpPr>
          <p:cNvPr id="705" name="Google Shape;705;p87"/>
          <p:cNvCxnSpPr/>
          <p:nvPr/>
        </p:nvCxnSpPr>
        <p:spPr>
          <a:xfrm flipH="1" rot="10800000">
            <a:off x="3668150" y="2402900"/>
            <a:ext cx="1293600" cy="10200"/>
          </a:xfrm>
          <a:prstGeom prst="straightConnector1">
            <a:avLst/>
          </a:prstGeom>
          <a:noFill/>
          <a:ln cap="flat" cmpd="sng" w="38100">
            <a:solidFill>
              <a:schemeClr val="dk2"/>
            </a:solidFill>
            <a:prstDash val="solid"/>
            <a:round/>
            <a:headEnd len="med" w="med" type="none"/>
            <a:tailEnd len="med" w="med" type="stealth"/>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88"/>
          <p:cNvPicPr preferRelativeResize="0"/>
          <p:nvPr/>
        </p:nvPicPr>
        <p:blipFill>
          <a:blip r:embed="rId3">
            <a:alphaModFix/>
          </a:blip>
          <a:stretch>
            <a:fillRect/>
          </a:stretch>
        </p:blipFill>
        <p:spPr>
          <a:xfrm>
            <a:off x="2172574" y="1323825"/>
            <a:ext cx="5218377" cy="30609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9"/>
          <p:cNvSpPr txBox="1"/>
          <p:nvPr>
            <p:ph type="ctrTitle"/>
          </p:nvPr>
        </p:nvSpPr>
        <p:spPr>
          <a:xfrm>
            <a:off x="322800" y="1573300"/>
            <a:ext cx="83115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AWS Shield</a:t>
            </a:r>
            <a:endParaRPr>
              <a:solidFill>
                <a:srgbClr val="666666"/>
              </a:solidFill>
              <a:latin typeface="EB Garamond"/>
              <a:ea typeface="EB Garamond"/>
              <a:cs typeface="EB Garamond"/>
              <a:sym typeface="EB Garamond"/>
            </a:endParaRPr>
          </a:p>
        </p:txBody>
      </p:sp>
      <p:sp>
        <p:nvSpPr>
          <p:cNvPr id="716" name="Google Shape;716;p8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DDoS Protection</a:t>
            </a:r>
            <a:endParaRPr>
              <a:solidFill>
                <a:srgbClr val="FF7A00"/>
              </a:solidFill>
              <a:latin typeface="EB Garamond"/>
              <a:ea typeface="EB Garamond"/>
              <a:cs typeface="EB Garamond"/>
              <a:sym typeface="EB Garamond"/>
            </a:endParaRPr>
          </a:p>
        </p:txBody>
      </p:sp>
      <p:cxnSp>
        <p:nvCxnSpPr>
          <p:cNvPr id="717" name="Google Shape;717;p8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18" name="Google Shape;718;p8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0"/>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Understanding AWS Shield</a:t>
            </a:r>
            <a:endParaRPr sz="2800">
              <a:solidFill>
                <a:srgbClr val="FF7A00"/>
              </a:solidFill>
              <a:latin typeface="EB Garamond"/>
              <a:ea typeface="EB Garamond"/>
              <a:cs typeface="EB Garamond"/>
              <a:sym typeface="EB Garamond"/>
            </a:endParaRPr>
          </a:p>
        </p:txBody>
      </p:sp>
      <p:sp>
        <p:nvSpPr>
          <p:cNvPr id="724" name="Google Shape;724;p9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25" name="Google Shape;725;p90"/>
          <p:cNvSpPr txBox="1"/>
          <p:nvPr/>
        </p:nvSpPr>
        <p:spPr>
          <a:xfrm>
            <a:off x="274150" y="731400"/>
            <a:ext cx="84315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Shield is a managed Distributed Denial of Service (DDoS) service that safeguards the workloads running on AWS against DDoS attacks.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rgbClr val="000000"/>
              </a:buClr>
              <a:buSzPts val="1100"/>
              <a:buFont typeface="Arial"/>
              <a:buNone/>
            </a:pPr>
            <a:r>
              <a:rPr lang="en" sz="1800">
                <a:solidFill>
                  <a:srgbClr val="1155CC"/>
                </a:solidFill>
                <a:latin typeface="EB Garamond"/>
                <a:ea typeface="EB Garamond"/>
                <a:cs typeface="EB Garamond"/>
                <a:sym typeface="EB Garamond"/>
              </a:rPr>
              <a:t>There are two tiers of AWS Shield:</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lnSpc>
                <a:spcPct val="107000"/>
              </a:lnSpc>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Shield Standard</a:t>
            </a:r>
            <a:endParaRPr sz="1800">
              <a:solidFill>
                <a:srgbClr val="666666"/>
              </a:solidFill>
              <a:latin typeface="EB Garamond"/>
              <a:ea typeface="EB Garamond"/>
              <a:cs typeface="EB Garamond"/>
              <a:sym typeface="EB Garamond"/>
            </a:endParaRPr>
          </a:p>
          <a:p>
            <a:pPr indent="-342900" lvl="0" marL="457200" rtl="0" algn="l">
              <a:lnSpc>
                <a:spcPct val="107000"/>
              </a:lnSpc>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Shield Advanced</a:t>
            </a:r>
            <a:endParaRPr sz="1800">
              <a:solidFill>
                <a:srgbClr val="666666"/>
              </a:solidFill>
              <a:latin typeface="EB Garamond"/>
              <a:ea typeface="EB Garamond"/>
              <a:cs typeface="EB Garamond"/>
              <a:sym typeface="EB Garamond"/>
            </a:endParaRPr>
          </a:p>
          <a:p>
            <a:pPr indent="0" lvl="0" marL="0" rtl="0" algn="l">
              <a:lnSpc>
                <a:spcPct val="115000"/>
              </a:lnSpc>
              <a:spcBef>
                <a:spcPts val="8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1"/>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Understanding AWS Shield</a:t>
            </a:r>
            <a:endParaRPr sz="2800">
              <a:solidFill>
                <a:srgbClr val="FF7A00"/>
              </a:solidFill>
              <a:latin typeface="EB Garamond"/>
              <a:ea typeface="EB Garamond"/>
              <a:cs typeface="EB Garamond"/>
              <a:sym typeface="EB Garamond"/>
            </a:endParaRPr>
          </a:p>
        </p:txBody>
      </p:sp>
      <p:sp>
        <p:nvSpPr>
          <p:cNvPr id="731" name="Google Shape;731;p9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32" name="Google Shape;732;p91"/>
          <p:cNvSpPr txBox="1"/>
          <p:nvPr/>
        </p:nvSpPr>
        <p:spPr>
          <a:xfrm>
            <a:off x="274150" y="731400"/>
            <a:ext cx="84315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Shield standard provides basic level protection against most common network and transport layer DDoS attacks.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For a higher level of protection, we can subscribe to the Shield Advanced. Shield Advanced protects against large and sophisticated DDoS attacks with near-real-time visibility into the attacks that might be occurring.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Shield Advanced also gives customers 24x7 access to the AWS DDoS Response Team (DRT) during ongoing attacks.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2"/>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AWS Shield Costs and Credits </a:t>
            </a:r>
            <a:endParaRPr sz="2800">
              <a:solidFill>
                <a:srgbClr val="FF7A00"/>
              </a:solidFill>
              <a:latin typeface="EB Garamond"/>
              <a:ea typeface="EB Garamond"/>
              <a:cs typeface="EB Garamond"/>
              <a:sym typeface="EB Garamond"/>
            </a:endParaRPr>
          </a:p>
        </p:txBody>
      </p:sp>
      <p:sp>
        <p:nvSpPr>
          <p:cNvPr id="738" name="Google Shape;738;p9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39" name="Google Shape;739;p92"/>
          <p:cNvSpPr txBox="1"/>
          <p:nvPr/>
        </p:nvSpPr>
        <p:spPr>
          <a:xfrm>
            <a:off x="283750" y="577850"/>
            <a:ext cx="84315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Shield Advanced costs 3000$ per organization and requires Business or Enterprise Support.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One interesting part about AWS Shield Advanced is that during the attack, if your infrastructure has scaled, AWS will return you the amount occurred during scaling in the form of credits. This is also referred to as Cost protection.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740" name="Google Shape;740;p92"/>
          <p:cNvPicPr preferRelativeResize="0"/>
          <p:nvPr/>
        </p:nvPicPr>
        <p:blipFill>
          <a:blip r:embed="rId3">
            <a:alphaModFix/>
          </a:blip>
          <a:stretch>
            <a:fillRect/>
          </a:stretch>
        </p:blipFill>
        <p:spPr>
          <a:xfrm>
            <a:off x="2542975" y="2904050"/>
            <a:ext cx="4282325" cy="16470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3"/>
          <p:cNvSpPr txBox="1"/>
          <p:nvPr/>
        </p:nvSpPr>
        <p:spPr>
          <a:xfrm>
            <a:off x="528477" y="120610"/>
            <a:ext cx="73746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AWS Shield Dashboard</a:t>
            </a:r>
            <a:endParaRPr sz="2800">
              <a:solidFill>
                <a:srgbClr val="FF7A00"/>
              </a:solidFill>
              <a:latin typeface="EB Garamond"/>
              <a:ea typeface="EB Garamond"/>
              <a:cs typeface="EB Garamond"/>
              <a:sym typeface="EB Garamond"/>
            </a:endParaRPr>
          </a:p>
        </p:txBody>
      </p:sp>
      <p:sp>
        <p:nvSpPr>
          <p:cNvPr id="746" name="Google Shape;746;p9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747" name="Google Shape;747;p93"/>
          <p:cNvPicPr preferRelativeResize="0"/>
          <p:nvPr/>
        </p:nvPicPr>
        <p:blipFill>
          <a:blip r:embed="rId3">
            <a:alphaModFix/>
          </a:blip>
          <a:stretch>
            <a:fillRect/>
          </a:stretch>
        </p:blipFill>
        <p:spPr>
          <a:xfrm>
            <a:off x="2349125" y="1360726"/>
            <a:ext cx="4796126" cy="309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idx="1" type="subTitle"/>
          </p:nvPr>
        </p:nvSpPr>
        <p:spPr>
          <a:xfrm>
            <a:off x="154050" y="1452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Own Server Room</a:t>
            </a:r>
            <a:endParaRPr>
              <a:solidFill>
                <a:srgbClr val="FF7A00"/>
              </a:solidFill>
              <a:latin typeface="EB Garamond"/>
              <a:ea typeface="EB Garamond"/>
              <a:cs typeface="EB Garamond"/>
              <a:sym typeface="EB Garamond"/>
            </a:endParaRPr>
          </a:p>
        </p:txBody>
      </p:sp>
      <p:sp>
        <p:nvSpPr>
          <p:cNvPr id="150" name="Google Shape;150;p3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1" name="Google Shape;151;p31"/>
          <p:cNvSpPr txBox="1"/>
          <p:nvPr/>
        </p:nvSpPr>
        <p:spPr>
          <a:xfrm>
            <a:off x="269350" y="115730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tadium-server-room-front-row-2009.jpg" id="152" name="Google Shape;152;p31"/>
          <p:cNvPicPr preferRelativeResize="0"/>
          <p:nvPr/>
        </p:nvPicPr>
        <p:blipFill>
          <a:blip r:embed="rId3">
            <a:alphaModFix/>
          </a:blip>
          <a:stretch>
            <a:fillRect/>
          </a:stretch>
        </p:blipFill>
        <p:spPr>
          <a:xfrm>
            <a:off x="2144450" y="1235200"/>
            <a:ext cx="4631600" cy="3027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4"/>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Direct Connect</a:t>
            </a:r>
            <a:endParaRPr sz="3600">
              <a:solidFill>
                <a:srgbClr val="666666"/>
              </a:solidFill>
              <a:latin typeface="EB Garamond"/>
              <a:ea typeface="EB Garamond"/>
              <a:cs typeface="EB Garamond"/>
              <a:sym typeface="EB Garamond"/>
            </a:endParaRPr>
          </a:p>
        </p:txBody>
      </p:sp>
      <p:sp>
        <p:nvSpPr>
          <p:cNvPr id="753" name="Google Shape;753;p94"/>
          <p:cNvSpPr txBox="1"/>
          <p:nvPr>
            <p:ph idx="1" type="subTitle"/>
          </p:nvPr>
        </p:nvSpPr>
        <p:spPr>
          <a:xfrm>
            <a:off x="-211375" y="30181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Route Centrally</a:t>
            </a:r>
            <a:endParaRPr>
              <a:solidFill>
                <a:srgbClr val="FF7A00"/>
              </a:solidFill>
              <a:latin typeface="EB Garamond"/>
              <a:ea typeface="EB Garamond"/>
              <a:cs typeface="EB Garamond"/>
              <a:sym typeface="EB Garamond"/>
            </a:endParaRPr>
          </a:p>
        </p:txBody>
      </p:sp>
      <p:cxnSp>
        <p:nvCxnSpPr>
          <p:cNvPr id="754" name="Google Shape;754;p9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55" name="Google Shape;755;p9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5"/>
          <p:cNvSpPr txBox="1"/>
          <p:nvPr>
            <p:ph idx="1" type="subTitle"/>
          </p:nvPr>
        </p:nvSpPr>
        <p:spPr>
          <a:xfrm>
            <a:off x="154050" y="145200"/>
            <a:ext cx="8612400" cy="9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Customer to VPC</a:t>
            </a:r>
            <a:endParaRPr>
              <a:solidFill>
                <a:srgbClr val="FF7A00"/>
              </a:solidFill>
              <a:latin typeface="EB Garamond"/>
              <a:ea typeface="EB Garamond"/>
              <a:cs typeface="EB Garamond"/>
              <a:sym typeface="EB Garamond"/>
            </a:endParaRPr>
          </a:p>
        </p:txBody>
      </p:sp>
      <p:sp>
        <p:nvSpPr>
          <p:cNvPr id="761" name="Google Shape;761;p9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62" name="Google Shape;762;p95"/>
          <p:cNvSpPr/>
          <p:nvPr/>
        </p:nvSpPr>
        <p:spPr>
          <a:xfrm>
            <a:off x="6728561" y="1690773"/>
            <a:ext cx="1926000" cy="21255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s" id="763" name="Google Shape;763;p95"/>
          <p:cNvPicPr preferRelativeResize="0"/>
          <p:nvPr/>
        </p:nvPicPr>
        <p:blipFill>
          <a:blip r:embed="rId3">
            <a:alphaModFix/>
          </a:blip>
          <a:stretch>
            <a:fillRect/>
          </a:stretch>
        </p:blipFill>
        <p:spPr>
          <a:xfrm>
            <a:off x="7072086" y="2081748"/>
            <a:ext cx="1238950" cy="1238950"/>
          </a:xfrm>
          <a:prstGeom prst="rect">
            <a:avLst/>
          </a:prstGeom>
          <a:noFill/>
          <a:ln>
            <a:noFill/>
          </a:ln>
        </p:spPr>
      </p:pic>
      <p:pic>
        <p:nvPicPr>
          <p:cNvPr id="764" name="Google Shape;764;p95"/>
          <p:cNvPicPr preferRelativeResize="0"/>
          <p:nvPr/>
        </p:nvPicPr>
        <p:blipFill>
          <a:blip r:embed="rId4">
            <a:alphaModFix/>
          </a:blip>
          <a:stretch>
            <a:fillRect/>
          </a:stretch>
        </p:blipFill>
        <p:spPr>
          <a:xfrm>
            <a:off x="6253761" y="2330351"/>
            <a:ext cx="650950" cy="682425"/>
          </a:xfrm>
          <a:prstGeom prst="rect">
            <a:avLst/>
          </a:prstGeom>
          <a:noFill/>
          <a:ln>
            <a:noFill/>
          </a:ln>
        </p:spPr>
      </p:pic>
      <p:pic>
        <p:nvPicPr>
          <p:cNvPr descr="cloud.png" id="765" name="Google Shape;765;p95"/>
          <p:cNvPicPr preferRelativeResize="0"/>
          <p:nvPr/>
        </p:nvPicPr>
        <p:blipFill>
          <a:blip r:embed="rId5">
            <a:alphaModFix/>
          </a:blip>
          <a:stretch>
            <a:fillRect/>
          </a:stretch>
        </p:blipFill>
        <p:spPr>
          <a:xfrm>
            <a:off x="3155250" y="1930053"/>
            <a:ext cx="1926000" cy="1542346"/>
          </a:xfrm>
          <a:prstGeom prst="rect">
            <a:avLst/>
          </a:prstGeom>
          <a:noFill/>
          <a:ln>
            <a:noFill/>
          </a:ln>
        </p:spPr>
      </p:pic>
      <p:pic>
        <p:nvPicPr>
          <p:cNvPr descr="macbookpro.png" id="766" name="Google Shape;766;p95"/>
          <p:cNvPicPr preferRelativeResize="0"/>
          <p:nvPr/>
        </p:nvPicPr>
        <p:blipFill>
          <a:blip r:embed="rId6">
            <a:alphaModFix/>
          </a:blip>
          <a:stretch>
            <a:fillRect/>
          </a:stretch>
        </p:blipFill>
        <p:spPr>
          <a:xfrm>
            <a:off x="406275" y="2080379"/>
            <a:ext cx="1576475" cy="1182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6"/>
          <p:cNvSpPr txBox="1"/>
          <p:nvPr>
            <p:ph idx="1" type="subTitle"/>
          </p:nvPr>
        </p:nvSpPr>
        <p:spPr>
          <a:xfrm>
            <a:off x="0" y="155850"/>
            <a:ext cx="8612400" cy="78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Packets travels via Hops</a:t>
            </a:r>
            <a:endParaRPr>
              <a:solidFill>
                <a:srgbClr val="FF7A00"/>
              </a:solidFill>
              <a:latin typeface="EB Garamond"/>
              <a:ea typeface="EB Garamond"/>
              <a:cs typeface="EB Garamond"/>
              <a:sym typeface="EB Garamond"/>
            </a:endParaRPr>
          </a:p>
        </p:txBody>
      </p:sp>
      <p:pic>
        <p:nvPicPr>
          <p:cNvPr id="772" name="Google Shape;772;p96"/>
          <p:cNvPicPr preferRelativeResize="0"/>
          <p:nvPr/>
        </p:nvPicPr>
        <p:blipFill>
          <a:blip r:embed="rId3">
            <a:alphaModFix/>
          </a:blip>
          <a:stretch>
            <a:fillRect/>
          </a:stretch>
        </p:blipFill>
        <p:spPr>
          <a:xfrm>
            <a:off x="1354863" y="1442071"/>
            <a:ext cx="6071462" cy="3105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7"/>
          <p:cNvSpPr txBox="1"/>
          <p:nvPr>
            <p:ph idx="1" type="subTitle"/>
          </p:nvPr>
        </p:nvSpPr>
        <p:spPr>
          <a:xfrm>
            <a:off x="154050" y="38500"/>
            <a:ext cx="8612400" cy="7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778" name="Google Shape;778;p97"/>
          <p:cNvSpPr txBox="1"/>
          <p:nvPr/>
        </p:nvSpPr>
        <p:spPr>
          <a:xfrm>
            <a:off x="227425" y="738700"/>
            <a:ext cx="8337600" cy="151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Internet is a good option if amount of traffic is within a certain limit.</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There are always latencies which can also be involved.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Many of the organization have hybrid architecture : DataCenter + AWS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 such cases, latency can cause major challenges for the application</a:t>
            </a:r>
            <a:endParaRPr sz="1800">
              <a:solidFill>
                <a:srgbClr val="666666"/>
              </a:solidFill>
              <a:latin typeface="EB Garamond"/>
              <a:ea typeface="EB Garamond"/>
              <a:cs typeface="EB Garamond"/>
              <a:sym typeface="EB Garamond"/>
            </a:endParaRPr>
          </a:p>
        </p:txBody>
      </p:sp>
      <p:pic>
        <p:nvPicPr>
          <p:cNvPr id="779" name="Google Shape;779;p97"/>
          <p:cNvPicPr preferRelativeResize="0"/>
          <p:nvPr/>
        </p:nvPicPr>
        <p:blipFill>
          <a:blip r:embed="rId3">
            <a:alphaModFix/>
          </a:blip>
          <a:stretch>
            <a:fillRect/>
          </a:stretch>
        </p:blipFill>
        <p:spPr>
          <a:xfrm>
            <a:off x="374225" y="2866625"/>
            <a:ext cx="2062350" cy="1319900"/>
          </a:xfrm>
          <a:prstGeom prst="rect">
            <a:avLst/>
          </a:prstGeom>
          <a:noFill/>
          <a:ln>
            <a:noFill/>
          </a:ln>
        </p:spPr>
      </p:pic>
      <p:sp>
        <p:nvSpPr>
          <p:cNvPr id="780" name="Google Shape;780;p97"/>
          <p:cNvSpPr/>
          <p:nvPr/>
        </p:nvSpPr>
        <p:spPr>
          <a:xfrm>
            <a:off x="6840461" y="2357098"/>
            <a:ext cx="1926000" cy="21255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s" id="781" name="Google Shape;781;p97"/>
          <p:cNvPicPr preferRelativeResize="0"/>
          <p:nvPr/>
        </p:nvPicPr>
        <p:blipFill>
          <a:blip r:embed="rId4">
            <a:alphaModFix/>
          </a:blip>
          <a:stretch>
            <a:fillRect/>
          </a:stretch>
        </p:blipFill>
        <p:spPr>
          <a:xfrm>
            <a:off x="7183986" y="2748073"/>
            <a:ext cx="1238950" cy="1238950"/>
          </a:xfrm>
          <a:prstGeom prst="rect">
            <a:avLst/>
          </a:prstGeom>
          <a:noFill/>
          <a:ln>
            <a:noFill/>
          </a:ln>
        </p:spPr>
      </p:pic>
      <p:pic>
        <p:nvPicPr>
          <p:cNvPr id="782" name="Google Shape;782;p97"/>
          <p:cNvPicPr preferRelativeResize="0"/>
          <p:nvPr/>
        </p:nvPicPr>
        <p:blipFill>
          <a:blip r:embed="rId5">
            <a:alphaModFix/>
          </a:blip>
          <a:stretch>
            <a:fillRect/>
          </a:stretch>
        </p:blipFill>
        <p:spPr>
          <a:xfrm>
            <a:off x="6365661" y="2996676"/>
            <a:ext cx="650950" cy="682425"/>
          </a:xfrm>
          <a:prstGeom prst="rect">
            <a:avLst/>
          </a:prstGeom>
          <a:noFill/>
          <a:ln>
            <a:noFill/>
          </a:ln>
        </p:spPr>
      </p:pic>
      <p:pic>
        <p:nvPicPr>
          <p:cNvPr descr="cloud.png" id="783" name="Google Shape;783;p97"/>
          <p:cNvPicPr preferRelativeResize="0"/>
          <p:nvPr/>
        </p:nvPicPr>
        <p:blipFill>
          <a:blip r:embed="rId6">
            <a:alphaModFix/>
          </a:blip>
          <a:stretch>
            <a:fillRect/>
          </a:stretch>
        </p:blipFill>
        <p:spPr>
          <a:xfrm>
            <a:off x="3769413" y="2866633"/>
            <a:ext cx="1381663" cy="110644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8"/>
          <p:cNvSpPr txBox="1"/>
          <p:nvPr>
            <p:ph idx="1" type="subTitle"/>
          </p:nvPr>
        </p:nvSpPr>
        <p:spPr>
          <a:xfrm>
            <a:off x="154050" y="38500"/>
            <a:ext cx="8612400" cy="7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Introducing DX</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789" name="Google Shape;789;p98"/>
          <p:cNvSpPr txBox="1"/>
          <p:nvPr/>
        </p:nvSpPr>
        <p:spPr>
          <a:xfrm>
            <a:off x="227425" y="738700"/>
            <a:ext cx="8337600" cy="132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 order to solve this challenge,  AWS introduced Direct Connect.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AWS Direct connect let’s customer establish a dedicated direct network connection between the client’s network and one of the direct connect locations.</a:t>
            </a:r>
            <a:endParaRPr sz="1800">
              <a:solidFill>
                <a:srgbClr val="666666"/>
              </a:solidFill>
              <a:latin typeface="EB Garamond"/>
              <a:ea typeface="EB Garamond"/>
              <a:cs typeface="EB Garamond"/>
              <a:sym typeface="EB Garamond"/>
            </a:endParaRPr>
          </a:p>
        </p:txBody>
      </p:sp>
      <p:pic>
        <p:nvPicPr>
          <p:cNvPr id="790" name="Google Shape;790;p98"/>
          <p:cNvPicPr preferRelativeResize="0"/>
          <p:nvPr/>
        </p:nvPicPr>
        <p:blipFill>
          <a:blip r:embed="rId3">
            <a:alphaModFix/>
          </a:blip>
          <a:stretch>
            <a:fillRect/>
          </a:stretch>
        </p:blipFill>
        <p:spPr>
          <a:xfrm>
            <a:off x="363550" y="2984025"/>
            <a:ext cx="2062350" cy="1319900"/>
          </a:xfrm>
          <a:prstGeom prst="rect">
            <a:avLst/>
          </a:prstGeom>
          <a:noFill/>
          <a:ln>
            <a:noFill/>
          </a:ln>
        </p:spPr>
      </p:pic>
      <p:sp>
        <p:nvSpPr>
          <p:cNvPr id="791" name="Google Shape;791;p98"/>
          <p:cNvSpPr/>
          <p:nvPr/>
        </p:nvSpPr>
        <p:spPr>
          <a:xfrm>
            <a:off x="5965407" y="2572021"/>
            <a:ext cx="1675200" cy="18813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s" id="792" name="Google Shape;792;p98"/>
          <p:cNvPicPr preferRelativeResize="0"/>
          <p:nvPr/>
        </p:nvPicPr>
        <p:blipFill>
          <a:blip r:embed="rId4">
            <a:alphaModFix/>
          </a:blip>
          <a:stretch>
            <a:fillRect/>
          </a:stretch>
        </p:blipFill>
        <p:spPr>
          <a:xfrm>
            <a:off x="6183541" y="2893194"/>
            <a:ext cx="1238950" cy="1238950"/>
          </a:xfrm>
          <a:prstGeom prst="rect">
            <a:avLst/>
          </a:prstGeom>
          <a:noFill/>
          <a:ln>
            <a:noFill/>
          </a:ln>
        </p:spPr>
      </p:pic>
      <p:pic>
        <p:nvPicPr>
          <p:cNvPr id="793" name="Google Shape;793;p98"/>
          <p:cNvPicPr preferRelativeResize="0"/>
          <p:nvPr/>
        </p:nvPicPr>
        <p:blipFill>
          <a:blip r:embed="rId5">
            <a:alphaModFix/>
          </a:blip>
          <a:stretch>
            <a:fillRect/>
          </a:stretch>
        </p:blipFill>
        <p:spPr>
          <a:xfrm>
            <a:off x="5591682" y="3211596"/>
            <a:ext cx="549875" cy="576475"/>
          </a:xfrm>
          <a:prstGeom prst="rect">
            <a:avLst/>
          </a:prstGeom>
          <a:noFill/>
          <a:ln>
            <a:noFill/>
          </a:ln>
        </p:spPr>
      </p:pic>
      <p:cxnSp>
        <p:nvCxnSpPr>
          <p:cNvPr id="794" name="Google Shape;794;p98"/>
          <p:cNvCxnSpPr/>
          <p:nvPr/>
        </p:nvCxnSpPr>
        <p:spPr>
          <a:xfrm flipH="1" rot="10800000">
            <a:off x="2746075" y="3501863"/>
            <a:ext cx="2525400" cy="21600"/>
          </a:xfrm>
          <a:prstGeom prst="straightConnector1">
            <a:avLst/>
          </a:prstGeom>
          <a:noFill/>
          <a:ln cap="flat" cmpd="sng" w="114300">
            <a:solidFill>
              <a:schemeClr val="dk2"/>
            </a:solidFill>
            <a:prstDash val="solid"/>
            <a:round/>
            <a:headEnd len="med" w="med" type="none"/>
            <a:tailEnd len="med" w="med"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9"/>
          <p:cNvSpPr txBox="1"/>
          <p:nvPr>
            <p:ph idx="1" type="subTitle"/>
          </p:nvPr>
        </p:nvSpPr>
        <p:spPr>
          <a:xfrm>
            <a:off x="154050" y="38500"/>
            <a:ext cx="8612400" cy="7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Benefits of DX</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800" name="Google Shape;800;p99"/>
          <p:cNvSpPr txBox="1"/>
          <p:nvPr/>
        </p:nvSpPr>
        <p:spPr>
          <a:xfrm>
            <a:off x="238075" y="824075"/>
            <a:ext cx="8337600" cy="13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Having direct connection between customer’s datacenter to AWS, brings tremendous amount of benefits, some of them includes: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A64D79"/>
                </a:solidFill>
                <a:latin typeface="EB Garamond"/>
                <a:ea typeface="EB Garamond"/>
                <a:cs typeface="EB Garamond"/>
                <a:sym typeface="EB Garamond"/>
              </a:rPr>
              <a:t>i) Consistent Network Performance: </a:t>
            </a:r>
            <a:endParaRPr sz="1800">
              <a:solidFill>
                <a:srgbClr val="A64D79"/>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B45F06"/>
                </a:solidFill>
                <a:latin typeface="EB Garamond"/>
                <a:ea typeface="EB Garamond"/>
                <a:cs typeface="EB Garamond"/>
                <a:sym typeface="EB Garamond"/>
              </a:rPr>
              <a:t>ii) Reduces our bandwidth costs</a:t>
            </a:r>
            <a:endParaRPr sz="1800">
              <a:solidFill>
                <a:srgbClr val="B45F0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134F5C"/>
                </a:solidFill>
                <a:latin typeface="EB Garamond"/>
                <a:ea typeface="EB Garamond"/>
                <a:cs typeface="EB Garamond"/>
                <a:sym typeface="EB Garamond"/>
              </a:rPr>
              <a:t>iii) Private connectivity to our AWS VPC</a:t>
            </a:r>
            <a:endParaRPr sz="1800">
              <a:solidFill>
                <a:srgbClr val="134F5C"/>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806" name="Google Shape;806;p100"/>
          <p:cNvPicPr preferRelativeResize="0"/>
          <p:nvPr/>
        </p:nvPicPr>
        <p:blipFill>
          <a:blip r:embed="rId3">
            <a:alphaModFix/>
          </a:blip>
          <a:stretch>
            <a:fillRect/>
          </a:stretch>
        </p:blipFill>
        <p:spPr>
          <a:xfrm>
            <a:off x="1600650" y="1383325"/>
            <a:ext cx="5581024" cy="2685075"/>
          </a:xfrm>
          <a:prstGeom prst="rect">
            <a:avLst/>
          </a:prstGeom>
          <a:noFill/>
          <a:ln>
            <a:noFill/>
          </a:ln>
        </p:spPr>
      </p:pic>
      <p:sp>
        <p:nvSpPr>
          <p:cNvPr id="807" name="Google Shape;807;p100"/>
          <p:cNvSpPr txBox="1"/>
          <p:nvPr>
            <p:ph idx="1" type="subTitle"/>
          </p:nvPr>
        </p:nvSpPr>
        <p:spPr>
          <a:xfrm>
            <a:off x="154050" y="38500"/>
            <a:ext cx="8612400" cy="7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Architecture of DX</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1"/>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Dealing with Security Breach AWS</a:t>
            </a:r>
            <a:endParaRPr sz="4800">
              <a:solidFill>
                <a:srgbClr val="666666"/>
              </a:solidFill>
              <a:latin typeface="EB Garamond"/>
              <a:ea typeface="EB Garamond"/>
              <a:cs typeface="EB Garamond"/>
              <a:sym typeface="EB Garamond"/>
            </a:endParaRPr>
          </a:p>
        </p:txBody>
      </p:sp>
      <p:sp>
        <p:nvSpPr>
          <p:cNvPr id="813" name="Google Shape;813;p10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Consult</a:t>
            </a:r>
            <a:endParaRPr>
              <a:solidFill>
                <a:srgbClr val="FF7A00"/>
              </a:solidFill>
              <a:latin typeface="EB Garamond"/>
              <a:ea typeface="EB Garamond"/>
              <a:cs typeface="EB Garamond"/>
              <a:sym typeface="EB Garamond"/>
            </a:endParaRPr>
          </a:p>
        </p:txBody>
      </p:sp>
      <p:cxnSp>
        <p:nvCxnSpPr>
          <p:cNvPr id="814" name="Google Shape;814;p10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15" name="Google Shape;815;p10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Security Breach</a:t>
            </a:r>
            <a:endParaRPr>
              <a:solidFill>
                <a:srgbClr val="FF7A00"/>
              </a:solidFill>
              <a:latin typeface="EB Garamond"/>
              <a:ea typeface="EB Garamond"/>
              <a:cs typeface="EB Garamond"/>
              <a:sym typeface="EB Garamond"/>
            </a:endParaRPr>
          </a:p>
        </p:txBody>
      </p:sp>
      <p:sp>
        <p:nvSpPr>
          <p:cNvPr id="821" name="Google Shape;821;p10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22" name="Google Shape;822;p102"/>
          <p:cNvSpPr txBox="1"/>
          <p:nvPr/>
        </p:nvSpPr>
        <p:spPr>
          <a:xfrm>
            <a:off x="298000" y="627925"/>
            <a:ext cx="8432400" cy="3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Security Breach can happen at various levels.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Some of the examples can be found below:</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AWS Access/Secret Keys are leaked.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EC2 instance is hacked.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S3 buckets data is leaked (improper configurations)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Security Breaches are fairly common in organizations.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Dealing with Security Breach</a:t>
            </a:r>
            <a:endParaRPr>
              <a:solidFill>
                <a:srgbClr val="FF7A00"/>
              </a:solidFill>
              <a:latin typeface="EB Garamond"/>
              <a:ea typeface="EB Garamond"/>
              <a:cs typeface="EB Garamond"/>
              <a:sym typeface="EB Garamond"/>
            </a:endParaRPr>
          </a:p>
        </p:txBody>
      </p:sp>
      <p:sp>
        <p:nvSpPr>
          <p:cNvPr id="828" name="Google Shape;828;p10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29" name="Google Shape;829;p103"/>
          <p:cNvSpPr txBox="1"/>
          <p:nvPr/>
        </p:nvSpPr>
        <p:spPr>
          <a:xfrm>
            <a:off x="298000" y="627925"/>
            <a:ext cx="8432400" cy="3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are certain actions that customers can taken in-case of security breach.</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Change your AWS account root user password.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Respond to any notifications you received from AWS Support.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Rotate and delete all root and AWS Identity and Access Management (IAM) access keys.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Delete potentially compromised IAM users, and change the password for all other IAM users.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Delete any resources on your account you didn't create, such as EC2 instances and AMIs, EBS volumes and snapshots, and IAM users.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idx="1" type="subTitle"/>
          </p:nvPr>
        </p:nvSpPr>
        <p:spPr>
          <a:xfrm>
            <a:off x="154050" y="1452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Shared Security Responsibility Model</a:t>
            </a:r>
            <a:endParaRPr>
              <a:solidFill>
                <a:srgbClr val="FF7A00"/>
              </a:solidFill>
              <a:latin typeface="EB Garamond"/>
              <a:ea typeface="EB Garamond"/>
              <a:cs typeface="EB Garamond"/>
              <a:sym typeface="EB Garamond"/>
            </a:endParaRPr>
          </a:p>
        </p:txBody>
      </p:sp>
      <p:sp>
        <p:nvSpPr>
          <p:cNvPr id="158" name="Google Shape;158;p3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9" name="Google Shape;159;p32"/>
          <p:cNvSpPr txBox="1"/>
          <p:nvPr/>
        </p:nvSpPr>
        <p:spPr>
          <a:xfrm>
            <a:off x="269350" y="115730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60" name="Google Shape;160;p32"/>
          <p:cNvPicPr preferRelativeResize="0"/>
          <p:nvPr/>
        </p:nvPicPr>
        <p:blipFill>
          <a:blip r:embed="rId3">
            <a:alphaModFix/>
          </a:blip>
          <a:stretch>
            <a:fillRect/>
          </a:stretch>
        </p:blipFill>
        <p:spPr>
          <a:xfrm>
            <a:off x="1146300" y="1015325"/>
            <a:ext cx="6230302" cy="3534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Love Working In This Area?</a:t>
            </a:r>
            <a:endParaRPr>
              <a:solidFill>
                <a:srgbClr val="FF7A00"/>
              </a:solidFill>
              <a:latin typeface="EB Garamond"/>
              <a:ea typeface="EB Garamond"/>
              <a:cs typeface="EB Garamond"/>
              <a:sym typeface="EB Garamond"/>
            </a:endParaRPr>
          </a:p>
        </p:txBody>
      </p:sp>
      <p:sp>
        <p:nvSpPr>
          <p:cNvPr id="835" name="Google Shape;835;p10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36" name="Google Shape;836;p104"/>
          <p:cNvSpPr txBox="1"/>
          <p:nvPr/>
        </p:nvSpPr>
        <p:spPr>
          <a:xfrm>
            <a:off x="298000" y="627925"/>
            <a:ext cx="8432400" cy="3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Security is an great area with interesting workloads.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If you love to learn more about AWS Security join our AWS Security Specialty video course.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837" name="Google Shape;837;p104"/>
          <p:cNvPicPr preferRelativeResize="0"/>
          <p:nvPr/>
        </p:nvPicPr>
        <p:blipFill>
          <a:blip r:embed="rId3">
            <a:alphaModFix/>
          </a:blip>
          <a:stretch>
            <a:fillRect/>
          </a:stretch>
        </p:blipFill>
        <p:spPr>
          <a:xfrm>
            <a:off x="1640775" y="2570350"/>
            <a:ext cx="6144001" cy="16792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AWS Abuse Reports </a:t>
            </a:r>
            <a:endParaRPr>
              <a:solidFill>
                <a:srgbClr val="666666"/>
              </a:solidFill>
              <a:latin typeface="EB Garamond"/>
              <a:ea typeface="EB Garamond"/>
              <a:cs typeface="EB Garamond"/>
              <a:sym typeface="EB Garamond"/>
            </a:endParaRPr>
          </a:p>
        </p:txBody>
      </p:sp>
      <p:sp>
        <p:nvSpPr>
          <p:cNvPr id="843" name="Google Shape;843;p105"/>
          <p:cNvSpPr txBox="1"/>
          <p:nvPr>
            <p:ph idx="1" type="subTitle"/>
          </p:nvPr>
        </p:nvSpPr>
        <p:spPr>
          <a:xfrm>
            <a:off x="205750" y="30111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Stay within Acceptable Use Policy</a:t>
            </a:r>
            <a:endParaRPr>
              <a:solidFill>
                <a:srgbClr val="FF7A00"/>
              </a:solidFill>
              <a:latin typeface="EB Garamond"/>
              <a:ea typeface="EB Garamond"/>
              <a:cs typeface="EB Garamond"/>
              <a:sym typeface="EB Garamond"/>
            </a:endParaRPr>
          </a:p>
        </p:txBody>
      </p:sp>
      <p:cxnSp>
        <p:nvCxnSpPr>
          <p:cNvPr id="844" name="Google Shape;844;p10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45" name="Google Shape;845;p10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6"/>
          <p:cNvSpPr txBox="1"/>
          <p:nvPr>
            <p:ph idx="1" type="subTitle"/>
          </p:nvPr>
        </p:nvSpPr>
        <p:spPr>
          <a:xfrm>
            <a:off x="170350" y="137091"/>
            <a:ext cx="86124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Acceptable Usage Policy</a:t>
            </a:r>
            <a:endParaRPr>
              <a:solidFill>
                <a:srgbClr val="FF7A00"/>
              </a:solidFill>
              <a:latin typeface="EB Garamond"/>
              <a:ea typeface="EB Garamond"/>
              <a:cs typeface="EB Garamond"/>
              <a:sym typeface="EB Garamond"/>
            </a:endParaRPr>
          </a:p>
        </p:txBody>
      </p:sp>
      <p:sp>
        <p:nvSpPr>
          <p:cNvPr id="851" name="Google Shape;851;p106"/>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52" name="Google Shape;852;p106"/>
          <p:cNvSpPr txBox="1"/>
          <p:nvPr/>
        </p:nvSpPr>
        <p:spPr>
          <a:xfrm>
            <a:off x="244425" y="903812"/>
            <a:ext cx="8352000" cy="1650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Acceptable usage policy or fair use policy is a set of rules applied by the owner to the service user.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Acceptable Use Policy for Rental Apartments: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No Loud Music</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No Pet Animals.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No Plants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853" name="Google Shape;853;p106"/>
          <p:cNvPicPr preferRelativeResize="0"/>
          <p:nvPr/>
        </p:nvPicPr>
        <p:blipFill>
          <a:blip r:embed="rId3">
            <a:alphaModFix/>
          </a:blip>
          <a:stretch>
            <a:fillRect/>
          </a:stretch>
        </p:blipFill>
        <p:spPr>
          <a:xfrm>
            <a:off x="4134825" y="2553800"/>
            <a:ext cx="2566277" cy="19247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7"/>
          <p:cNvSpPr txBox="1"/>
          <p:nvPr>
            <p:ph idx="1" type="subTitle"/>
          </p:nvPr>
        </p:nvSpPr>
        <p:spPr>
          <a:xfrm>
            <a:off x="170350" y="137091"/>
            <a:ext cx="86124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Acceptable Use Policy</a:t>
            </a:r>
            <a:endParaRPr>
              <a:solidFill>
                <a:srgbClr val="FF7A00"/>
              </a:solidFill>
              <a:latin typeface="EB Garamond"/>
              <a:ea typeface="EB Garamond"/>
              <a:cs typeface="EB Garamond"/>
              <a:sym typeface="EB Garamond"/>
            </a:endParaRPr>
          </a:p>
        </p:txBody>
      </p:sp>
      <p:sp>
        <p:nvSpPr>
          <p:cNvPr id="859" name="Google Shape;859;p107"/>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60" name="Google Shape;860;p107"/>
          <p:cNvSpPr txBox="1"/>
          <p:nvPr/>
        </p:nvSpPr>
        <p:spPr>
          <a:xfrm>
            <a:off x="244425" y="810312"/>
            <a:ext cx="8352000" cy="1650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You may not use, or facilitate or allow others to use, the Services or the AWS Site: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for any illegal or fraudulent activity;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to violate the rights of others;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to violate the security, integrity, or availability of any user, networks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to threaten, or actively encourage violence, terrorism, or other serious harm</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8"/>
          <p:cNvSpPr txBox="1"/>
          <p:nvPr>
            <p:ph idx="1" type="subTitle"/>
          </p:nvPr>
        </p:nvSpPr>
        <p:spPr>
          <a:xfrm>
            <a:off x="170350" y="80991"/>
            <a:ext cx="86124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What is Abuse Report ?</a:t>
            </a:r>
            <a:endParaRPr>
              <a:solidFill>
                <a:srgbClr val="FF7A00"/>
              </a:solidFill>
              <a:latin typeface="EB Garamond"/>
              <a:ea typeface="EB Garamond"/>
              <a:cs typeface="EB Garamond"/>
              <a:sym typeface="EB Garamond"/>
            </a:endParaRPr>
          </a:p>
        </p:txBody>
      </p:sp>
      <p:sp>
        <p:nvSpPr>
          <p:cNvPr id="866" name="Google Shape;866;p108"/>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67" name="Google Shape;867;p108"/>
          <p:cNvSpPr txBox="1"/>
          <p:nvPr/>
        </p:nvSpPr>
        <p:spPr>
          <a:xfrm>
            <a:off x="300550" y="688087"/>
            <a:ext cx="8352000" cy="1650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sends abuse report to customers when their AWS resources are being used for abusive purposes.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868" name="Google Shape;868;p108"/>
          <p:cNvPicPr preferRelativeResize="0"/>
          <p:nvPr/>
        </p:nvPicPr>
        <p:blipFill>
          <a:blip r:embed="rId3">
            <a:alphaModFix/>
          </a:blip>
          <a:stretch>
            <a:fillRect/>
          </a:stretch>
        </p:blipFill>
        <p:spPr>
          <a:xfrm>
            <a:off x="1148300" y="2338075"/>
            <a:ext cx="5849700" cy="19830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09"/>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Who raises abuse complaint ?</a:t>
            </a:r>
            <a:endParaRPr>
              <a:solidFill>
                <a:srgbClr val="FF7A00"/>
              </a:solidFill>
              <a:latin typeface="EB Garamond"/>
              <a:ea typeface="EB Garamond"/>
              <a:cs typeface="EB Garamond"/>
              <a:sym typeface="EB Garamond"/>
            </a:endParaRPr>
          </a:p>
        </p:txBody>
      </p:sp>
      <p:sp>
        <p:nvSpPr>
          <p:cNvPr id="874" name="Google Shape;874;p10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75" name="Google Shape;875;p109"/>
          <p:cNvSpPr txBox="1"/>
          <p:nvPr/>
        </p:nvSpPr>
        <p:spPr>
          <a:xfrm>
            <a:off x="416400" y="835825"/>
            <a:ext cx="7931400" cy="1596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Abuse Complaint can directly be filed  by clients who are getting affected.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If you are receiving some suspected unknown traffic from AWS resource, you can file Abuse complaint in the “Report Amazon AWS Abuse Form”.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876" name="Google Shape;876;p109"/>
          <p:cNvPicPr preferRelativeResize="0"/>
          <p:nvPr/>
        </p:nvPicPr>
        <p:blipFill>
          <a:blip r:embed="rId3">
            <a:alphaModFix/>
          </a:blip>
          <a:stretch>
            <a:fillRect/>
          </a:stretch>
        </p:blipFill>
        <p:spPr>
          <a:xfrm>
            <a:off x="4303898" y="2911737"/>
            <a:ext cx="3474728" cy="1596300"/>
          </a:xfrm>
          <a:prstGeom prst="rect">
            <a:avLst/>
          </a:prstGeom>
          <a:noFill/>
          <a:ln>
            <a:noFill/>
          </a:ln>
        </p:spPr>
      </p:pic>
      <p:pic>
        <p:nvPicPr>
          <p:cNvPr id="877" name="Google Shape;877;p109"/>
          <p:cNvPicPr preferRelativeResize="0"/>
          <p:nvPr/>
        </p:nvPicPr>
        <p:blipFill>
          <a:blip r:embed="rId4">
            <a:alphaModFix/>
          </a:blip>
          <a:stretch>
            <a:fillRect/>
          </a:stretch>
        </p:blipFill>
        <p:spPr>
          <a:xfrm>
            <a:off x="276125" y="3104038"/>
            <a:ext cx="3579674" cy="12116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0"/>
          <p:cNvSpPr txBox="1"/>
          <p:nvPr>
            <p:ph idx="1" type="subTitle"/>
          </p:nvPr>
        </p:nvSpPr>
        <p:spPr>
          <a:xfrm>
            <a:off x="180225" y="118675"/>
            <a:ext cx="8612400" cy="6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Responding to AWS Abuse Reports</a:t>
            </a:r>
            <a:endParaRPr>
              <a:solidFill>
                <a:srgbClr val="FF7A00"/>
              </a:solidFill>
              <a:latin typeface="EB Garamond"/>
              <a:ea typeface="EB Garamond"/>
              <a:cs typeface="EB Garamond"/>
              <a:sym typeface="EB Garamond"/>
            </a:endParaRPr>
          </a:p>
        </p:txBody>
      </p:sp>
      <p:sp>
        <p:nvSpPr>
          <p:cNvPr id="883" name="Google Shape;883;p11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84" name="Google Shape;884;p110"/>
          <p:cNvSpPr txBox="1"/>
          <p:nvPr/>
        </p:nvSpPr>
        <p:spPr>
          <a:xfrm>
            <a:off x="264375" y="807075"/>
            <a:ext cx="7931400" cy="1596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If you receive an abuse notice from AWS, do the following:</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Review the abuse notice to see what content or activity was reported. Logs that implicate abuse are included along with the abuse report, as provided by the reporter.</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Reply directly to the abuse report and explain how you're preventing the abusive activity from recurring in the future.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885" name="Google Shape;885;p110"/>
          <p:cNvSpPr txBox="1"/>
          <p:nvPr/>
        </p:nvSpPr>
        <p:spPr>
          <a:xfrm>
            <a:off x="486275" y="3769200"/>
            <a:ext cx="7041900" cy="10314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Clr>
                <a:schemeClr val="dk1"/>
              </a:buClr>
              <a:buSzPts val="1100"/>
              <a:buFont typeface="Arial"/>
              <a:buNone/>
            </a:pPr>
            <a:r>
              <a:rPr lang="en" sz="1800">
                <a:solidFill>
                  <a:srgbClr val="CC0000"/>
                </a:solidFill>
                <a:latin typeface="EB Garamond"/>
                <a:ea typeface="EB Garamond"/>
                <a:cs typeface="EB Garamond"/>
                <a:sym typeface="EB Garamond"/>
              </a:rPr>
              <a:t>If you don't respond to an abuse notice within 24 hours, AWS might block your resources or suspend your AWS account.</a:t>
            </a:r>
            <a:endParaRPr sz="1800">
              <a:solidFill>
                <a:srgbClr val="CC0000"/>
              </a:solidFill>
              <a:latin typeface="EB Garamond"/>
              <a:ea typeface="EB Garamond"/>
              <a:cs typeface="EB Garamond"/>
              <a:sym typeface="EB Garamond"/>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1"/>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Amazon Machine Image</a:t>
            </a:r>
            <a:endParaRPr sz="4800">
              <a:solidFill>
                <a:srgbClr val="666666"/>
              </a:solidFill>
              <a:latin typeface="EB Garamond"/>
              <a:ea typeface="EB Garamond"/>
              <a:cs typeface="EB Garamond"/>
              <a:sym typeface="EB Garamond"/>
            </a:endParaRPr>
          </a:p>
        </p:txBody>
      </p:sp>
      <p:sp>
        <p:nvSpPr>
          <p:cNvPr id="891" name="Google Shape;891;p11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Image</a:t>
            </a:r>
            <a:endParaRPr>
              <a:solidFill>
                <a:srgbClr val="FF7A00"/>
              </a:solidFill>
              <a:latin typeface="EB Garamond"/>
              <a:ea typeface="EB Garamond"/>
              <a:cs typeface="EB Garamond"/>
              <a:sym typeface="EB Garamond"/>
            </a:endParaRPr>
          </a:p>
        </p:txBody>
      </p:sp>
      <p:cxnSp>
        <p:nvCxnSpPr>
          <p:cNvPr id="892" name="Google Shape;892;p11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93" name="Google Shape;893;p11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AMI</a:t>
            </a:r>
            <a:endParaRPr>
              <a:solidFill>
                <a:srgbClr val="FF7A00"/>
              </a:solidFill>
              <a:latin typeface="EB Garamond"/>
              <a:ea typeface="EB Garamond"/>
              <a:cs typeface="EB Garamond"/>
              <a:sym typeface="EB Garamond"/>
            </a:endParaRPr>
          </a:p>
        </p:txBody>
      </p:sp>
      <p:sp>
        <p:nvSpPr>
          <p:cNvPr id="899" name="Google Shape;899;p11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00" name="Google Shape;900;p112"/>
          <p:cNvSpPr txBox="1"/>
          <p:nvPr/>
        </p:nvSpPr>
        <p:spPr>
          <a:xfrm>
            <a:off x="298000" y="627925"/>
            <a:ext cx="8432400" cy="1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Machine Image (AMI) is the master image from which new EC2 instances can be launched.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Let’s understand with an example:</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901" name="Google Shape;901;p112"/>
          <p:cNvPicPr preferRelativeResize="0"/>
          <p:nvPr/>
        </p:nvPicPr>
        <p:blipFill>
          <a:blip r:embed="rId3">
            <a:alphaModFix/>
          </a:blip>
          <a:stretch>
            <a:fillRect/>
          </a:stretch>
        </p:blipFill>
        <p:spPr>
          <a:xfrm>
            <a:off x="3685200" y="2760050"/>
            <a:ext cx="723900" cy="714375"/>
          </a:xfrm>
          <a:prstGeom prst="rect">
            <a:avLst/>
          </a:prstGeom>
          <a:noFill/>
          <a:ln>
            <a:noFill/>
          </a:ln>
        </p:spPr>
      </p:pic>
      <p:sp>
        <p:nvSpPr>
          <p:cNvPr id="902" name="Google Shape;902;p112"/>
          <p:cNvSpPr txBox="1"/>
          <p:nvPr/>
        </p:nvSpPr>
        <p:spPr>
          <a:xfrm>
            <a:off x="3389300" y="3616975"/>
            <a:ext cx="14712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Amazon Linux </a:t>
            </a:r>
            <a:endParaRPr/>
          </a:p>
        </p:txBody>
      </p:sp>
      <p:cxnSp>
        <p:nvCxnSpPr>
          <p:cNvPr id="903" name="Google Shape;903;p112"/>
          <p:cNvCxnSpPr/>
          <p:nvPr/>
        </p:nvCxnSpPr>
        <p:spPr>
          <a:xfrm>
            <a:off x="2390675" y="3112300"/>
            <a:ext cx="1073700" cy="0"/>
          </a:xfrm>
          <a:prstGeom prst="straightConnector1">
            <a:avLst/>
          </a:prstGeom>
          <a:noFill/>
          <a:ln cap="flat" cmpd="sng" w="9525">
            <a:solidFill>
              <a:schemeClr val="dk2"/>
            </a:solidFill>
            <a:prstDash val="solid"/>
            <a:round/>
            <a:headEnd len="med" w="med" type="none"/>
            <a:tailEnd len="med" w="med" type="stealth"/>
          </a:ln>
        </p:spPr>
      </p:cxnSp>
      <p:sp>
        <p:nvSpPr>
          <p:cNvPr id="904" name="Google Shape;904;p112"/>
          <p:cNvSpPr/>
          <p:nvPr/>
        </p:nvSpPr>
        <p:spPr>
          <a:xfrm>
            <a:off x="490150" y="2457325"/>
            <a:ext cx="1679700" cy="193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2"/>
          <p:cNvSpPr txBox="1"/>
          <p:nvPr/>
        </p:nvSpPr>
        <p:spPr>
          <a:xfrm>
            <a:off x="522364" y="2596900"/>
            <a:ext cx="18042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Security Hardening</a:t>
            </a:r>
            <a:endParaRPr b="1" sz="1200"/>
          </a:p>
        </p:txBody>
      </p:sp>
      <p:sp>
        <p:nvSpPr>
          <p:cNvPr id="906" name="Google Shape;906;p112"/>
          <p:cNvSpPr txBox="1"/>
          <p:nvPr/>
        </p:nvSpPr>
        <p:spPr>
          <a:xfrm>
            <a:off x="651375" y="3107563"/>
            <a:ext cx="15462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Configure SELinux</a:t>
            </a:r>
            <a:endParaRPr sz="1000"/>
          </a:p>
          <a:p>
            <a:pPr indent="0" lvl="0" marL="0" rtl="0" algn="l">
              <a:spcBef>
                <a:spcPts val="0"/>
              </a:spcBef>
              <a:spcAft>
                <a:spcPts val="0"/>
              </a:spcAft>
              <a:buNone/>
            </a:pPr>
            <a:r>
              <a:rPr lang="en" sz="1000"/>
              <a:t>Configure firewalld</a:t>
            </a:r>
            <a:endParaRPr sz="1000"/>
          </a:p>
          <a:p>
            <a:pPr indent="0" lvl="0" marL="0" rtl="0" algn="l">
              <a:spcBef>
                <a:spcPts val="0"/>
              </a:spcBef>
              <a:spcAft>
                <a:spcPts val="0"/>
              </a:spcAft>
              <a:buNone/>
            </a:pPr>
            <a:r>
              <a:rPr lang="en" sz="1000"/>
              <a:t>Install IPS agent</a:t>
            </a:r>
            <a:endParaRPr sz="1000"/>
          </a:p>
          <a:p>
            <a:pPr indent="0" lvl="0" marL="0" rtl="0" algn="l">
              <a:spcBef>
                <a:spcPts val="0"/>
              </a:spcBef>
              <a:spcAft>
                <a:spcPts val="0"/>
              </a:spcAft>
              <a:buNone/>
            </a:pPr>
            <a:r>
              <a:rPr lang="en" sz="1000"/>
              <a:t>Configure Auditd</a:t>
            </a:r>
            <a:endParaRPr sz="1000"/>
          </a:p>
          <a:p>
            <a:pPr indent="0" lvl="0" marL="0" rtl="0" algn="l">
              <a:spcBef>
                <a:spcPts val="0"/>
              </a:spcBef>
              <a:spcAft>
                <a:spcPts val="0"/>
              </a:spcAft>
              <a:buNone/>
            </a:pPr>
            <a:r>
              <a:rPr lang="en" sz="1000"/>
              <a:t>Create Security user</a:t>
            </a:r>
            <a:endParaRPr sz="1000"/>
          </a:p>
          <a:p>
            <a:pPr indent="0" lvl="0" marL="0" rtl="0" algn="l">
              <a:spcBef>
                <a:spcPts val="0"/>
              </a:spcBef>
              <a:spcAft>
                <a:spcPts val="0"/>
              </a:spcAft>
              <a:buNone/>
            </a:pPr>
            <a:r>
              <a:t/>
            </a:r>
            <a:endParaRPr/>
          </a:p>
        </p:txBody>
      </p:sp>
      <p:cxnSp>
        <p:nvCxnSpPr>
          <p:cNvPr id="907" name="Google Shape;907;p112"/>
          <p:cNvCxnSpPr/>
          <p:nvPr/>
        </p:nvCxnSpPr>
        <p:spPr>
          <a:xfrm>
            <a:off x="4667125" y="3037150"/>
            <a:ext cx="1084500" cy="0"/>
          </a:xfrm>
          <a:prstGeom prst="straightConnector1">
            <a:avLst/>
          </a:prstGeom>
          <a:noFill/>
          <a:ln cap="flat" cmpd="sng" w="9525">
            <a:solidFill>
              <a:schemeClr val="dk2"/>
            </a:solidFill>
            <a:prstDash val="solid"/>
            <a:round/>
            <a:headEnd len="med" w="med" type="none"/>
            <a:tailEnd len="med" w="med" type="stealth"/>
          </a:ln>
        </p:spPr>
      </p:cxnSp>
      <p:sp>
        <p:nvSpPr>
          <p:cNvPr id="908" name="Google Shape;908;p112"/>
          <p:cNvSpPr/>
          <p:nvPr/>
        </p:nvSpPr>
        <p:spPr>
          <a:xfrm>
            <a:off x="6342275" y="2317719"/>
            <a:ext cx="1890000" cy="1514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9" name="Google Shape;909;p112"/>
          <p:cNvPicPr preferRelativeResize="0"/>
          <p:nvPr/>
        </p:nvPicPr>
        <p:blipFill>
          <a:blip r:embed="rId3">
            <a:alphaModFix/>
          </a:blip>
          <a:stretch>
            <a:fillRect/>
          </a:stretch>
        </p:blipFill>
        <p:spPr>
          <a:xfrm>
            <a:off x="6925325" y="2717581"/>
            <a:ext cx="723900" cy="714375"/>
          </a:xfrm>
          <a:prstGeom prst="rect">
            <a:avLst/>
          </a:prstGeom>
          <a:noFill/>
          <a:ln>
            <a:noFill/>
          </a:ln>
        </p:spPr>
      </p:pic>
      <p:sp>
        <p:nvSpPr>
          <p:cNvPr id="910" name="Google Shape;910;p112"/>
          <p:cNvSpPr txBox="1"/>
          <p:nvPr/>
        </p:nvSpPr>
        <p:spPr>
          <a:xfrm>
            <a:off x="6258400" y="3976625"/>
            <a:ext cx="23067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Hardened Amazon Linux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Hardened AMI</a:t>
            </a:r>
            <a:endParaRPr>
              <a:solidFill>
                <a:srgbClr val="FF7A00"/>
              </a:solidFill>
              <a:latin typeface="EB Garamond"/>
              <a:ea typeface="EB Garamond"/>
              <a:cs typeface="EB Garamond"/>
              <a:sym typeface="EB Garamond"/>
            </a:endParaRPr>
          </a:p>
        </p:txBody>
      </p:sp>
      <p:sp>
        <p:nvSpPr>
          <p:cNvPr id="916" name="Google Shape;916;p11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17" name="Google Shape;917;p113"/>
          <p:cNvSpPr/>
          <p:nvPr/>
        </p:nvSpPr>
        <p:spPr>
          <a:xfrm>
            <a:off x="522275" y="1602644"/>
            <a:ext cx="1890000" cy="1514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8" name="Google Shape;918;p113"/>
          <p:cNvPicPr preferRelativeResize="0"/>
          <p:nvPr/>
        </p:nvPicPr>
        <p:blipFill>
          <a:blip r:embed="rId3">
            <a:alphaModFix/>
          </a:blip>
          <a:stretch>
            <a:fillRect/>
          </a:stretch>
        </p:blipFill>
        <p:spPr>
          <a:xfrm>
            <a:off x="1105325" y="2002506"/>
            <a:ext cx="723900" cy="714375"/>
          </a:xfrm>
          <a:prstGeom prst="rect">
            <a:avLst/>
          </a:prstGeom>
          <a:noFill/>
          <a:ln>
            <a:noFill/>
          </a:ln>
        </p:spPr>
      </p:pic>
      <p:sp>
        <p:nvSpPr>
          <p:cNvPr id="919" name="Google Shape;919;p113"/>
          <p:cNvSpPr txBox="1"/>
          <p:nvPr/>
        </p:nvSpPr>
        <p:spPr>
          <a:xfrm>
            <a:off x="438400" y="3261550"/>
            <a:ext cx="23067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Hardened Amazon Linux </a:t>
            </a:r>
            <a:endParaRPr/>
          </a:p>
        </p:txBody>
      </p:sp>
      <p:cxnSp>
        <p:nvCxnSpPr>
          <p:cNvPr id="920" name="Google Shape;920;p113"/>
          <p:cNvCxnSpPr/>
          <p:nvPr/>
        </p:nvCxnSpPr>
        <p:spPr>
          <a:xfrm flipH="1" rot="10800000">
            <a:off x="2616175" y="1385075"/>
            <a:ext cx="2759700" cy="1009500"/>
          </a:xfrm>
          <a:prstGeom prst="straightConnector1">
            <a:avLst/>
          </a:prstGeom>
          <a:noFill/>
          <a:ln cap="flat" cmpd="sng" w="9525">
            <a:solidFill>
              <a:schemeClr val="dk2"/>
            </a:solidFill>
            <a:prstDash val="solid"/>
            <a:round/>
            <a:headEnd len="med" w="med" type="none"/>
            <a:tailEnd len="med" w="med" type="none"/>
          </a:ln>
        </p:spPr>
      </p:cxnSp>
      <p:cxnSp>
        <p:nvCxnSpPr>
          <p:cNvPr id="921" name="Google Shape;921;p113"/>
          <p:cNvCxnSpPr/>
          <p:nvPr/>
        </p:nvCxnSpPr>
        <p:spPr>
          <a:xfrm>
            <a:off x="2648375" y="2426775"/>
            <a:ext cx="2845500" cy="0"/>
          </a:xfrm>
          <a:prstGeom prst="straightConnector1">
            <a:avLst/>
          </a:prstGeom>
          <a:noFill/>
          <a:ln cap="flat" cmpd="sng" w="9525">
            <a:solidFill>
              <a:schemeClr val="dk2"/>
            </a:solidFill>
            <a:prstDash val="solid"/>
            <a:round/>
            <a:headEnd len="med" w="med" type="none"/>
            <a:tailEnd len="med" w="med" type="none"/>
          </a:ln>
        </p:spPr>
      </p:cxnSp>
      <p:cxnSp>
        <p:nvCxnSpPr>
          <p:cNvPr id="922" name="Google Shape;922;p113"/>
          <p:cNvCxnSpPr/>
          <p:nvPr/>
        </p:nvCxnSpPr>
        <p:spPr>
          <a:xfrm>
            <a:off x="2637650" y="2437525"/>
            <a:ext cx="2781000" cy="1159800"/>
          </a:xfrm>
          <a:prstGeom prst="straightConnector1">
            <a:avLst/>
          </a:prstGeom>
          <a:noFill/>
          <a:ln cap="flat" cmpd="sng" w="9525">
            <a:solidFill>
              <a:schemeClr val="dk2"/>
            </a:solidFill>
            <a:prstDash val="solid"/>
            <a:round/>
            <a:headEnd len="med" w="med" type="none"/>
            <a:tailEnd len="med" w="med" type="none"/>
          </a:ln>
        </p:spPr>
      </p:cxnSp>
      <p:sp>
        <p:nvSpPr>
          <p:cNvPr id="923" name="Google Shape;923;p113"/>
          <p:cNvSpPr/>
          <p:nvPr/>
        </p:nvSpPr>
        <p:spPr>
          <a:xfrm>
            <a:off x="6313025" y="558400"/>
            <a:ext cx="2306700" cy="3919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4" name="Google Shape;924;p113"/>
          <p:cNvPicPr preferRelativeResize="0"/>
          <p:nvPr/>
        </p:nvPicPr>
        <p:blipFill>
          <a:blip r:embed="rId4">
            <a:alphaModFix/>
          </a:blip>
          <a:stretch>
            <a:fillRect/>
          </a:stretch>
        </p:blipFill>
        <p:spPr>
          <a:xfrm>
            <a:off x="6822688" y="1417475"/>
            <a:ext cx="1287375" cy="944700"/>
          </a:xfrm>
          <a:prstGeom prst="rect">
            <a:avLst/>
          </a:prstGeom>
          <a:noFill/>
          <a:ln>
            <a:noFill/>
          </a:ln>
        </p:spPr>
      </p:pic>
      <p:pic>
        <p:nvPicPr>
          <p:cNvPr id="925" name="Google Shape;925;p113"/>
          <p:cNvPicPr preferRelativeResize="0"/>
          <p:nvPr/>
        </p:nvPicPr>
        <p:blipFill>
          <a:blip r:embed="rId4">
            <a:alphaModFix/>
          </a:blip>
          <a:stretch>
            <a:fillRect/>
          </a:stretch>
        </p:blipFill>
        <p:spPr>
          <a:xfrm>
            <a:off x="6822688" y="2928838"/>
            <a:ext cx="1287375" cy="944700"/>
          </a:xfrm>
          <a:prstGeom prst="rect">
            <a:avLst/>
          </a:prstGeom>
          <a:noFill/>
          <a:ln>
            <a:noFill/>
          </a:ln>
        </p:spPr>
      </p:pic>
      <p:sp>
        <p:nvSpPr>
          <p:cNvPr id="926" name="Google Shape;926;p113"/>
          <p:cNvSpPr txBox="1"/>
          <p:nvPr/>
        </p:nvSpPr>
        <p:spPr>
          <a:xfrm>
            <a:off x="6514050" y="751650"/>
            <a:ext cx="1761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     EC2 Instances </a:t>
            </a:r>
            <a:endParaRPr b="1"/>
          </a:p>
        </p:txBody>
      </p:sp>
      <p:sp>
        <p:nvSpPr>
          <p:cNvPr id="927" name="Google Shape;927;p113"/>
          <p:cNvSpPr txBox="1"/>
          <p:nvPr/>
        </p:nvSpPr>
        <p:spPr>
          <a:xfrm>
            <a:off x="6612725" y="4048225"/>
            <a:ext cx="17073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Prod AWS Account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idx="1" type="subTitle"/>
          </p:nvPr>
        </p:nvSpPr>
        <p:spPr>
          <a:xfrm>
            <a:off x="127463" y="704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Global Infrastructure</a:t>
            </a:r>
            <a:endParaRPr>
              <a:solidFill>
                <a:srgbClr val="FF7A00"/>
              </a:solidFill>
              <a:latin typeface="EB Garamond"/>
              <a:ea typeface="EB Garamond"/>
              <a:cs typeface="EB Garamond"/>
              <a:sym typeface="EB Garamond"/>
            </a:endParaRPr>
          </a:p>
        </p:txBody>
      </p:sp>
      <p:sp>
        <p:nvSpPr>
          <p:cNvPr id="166" name="Google Shape;166;p3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67" name="Google Shape;167;p33"/>
          <p:cNvSpPr txBox="1"/>
          <p:nvPr/>
        </p:nvSpPr>
        <p:spPr>
          <a:xfrm>
            <a:off x="234125" y="11690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Global_Infrastructure_12-15-2016.png" id="168" name="Google Shape;168;p33"/>
          <p:cNvPicPr preferRelativeResize="0"/>
          <p:nvPr/>
        </p:nvPicPr>
        <p:blipFill>
          <a:blip r:embed="rId3">
            <a:alphaModFix/>
          </a:blip>
          <a:stretch>
            <a:fillRect/>
          </a:stretch>
        </p:blipFill>
        <p:spPr>
          <a:xfrm>
            <a:off x="1183300" y="962950"/>
            <a:ext cx="6777401" cy="37025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14"/>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Amazon Macie </a:t>
            </a:r>
            <a:endParaRPr sz="3600">
              <a:solidFill>
                <a:srgbClr val="666666"/>
              </a:solidFill>
              <a:latin typeface="EB Garamond"/>
              <a:ea typeface="EB Garamond"/>
              <a:cs typeface="EB Garamond"/>
              <a:sym typeface="EB Garamond"/>
            </a:endParaRPr>
          </a:p>
        </p:txBody>
      </p:sp>
      <p:sp>
        <p:nvSpPr>
          <p:cNvPr id="933" name="Google Shape;933;p11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Machine Learning based Security</a:t>
            </a:r>
            <a:endParaRPr>
              <a:solidFill>
                <a:srgbClr val="FF7A00"/>
              </a:solidFill>
              <a:latin typeface="EB Garamond"/>
              <a:ea typeface="EB Garamond"/>
              <a:cs typeface="EB Garamond"/>
              <a:sym typeface="EB Garamond"/>
            </a:endParaRPr>
          </a:p>
        </p:txBody>
      </p:sp>
      <p:cxnSp>
        <p:nvCxnSpPr>
          <p:cNvPr id="934" name="Google Shape;934;p11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35" name="Google Shape;935;p11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5"/>
          <p:cNvSpPr txBox="1"/>
          <p:nvPr>
            <p:ph idx="1" type="subTitle"/>
          </p:nvPr>
        </p:nvSpPr>
        <p:spPr>
          <a:xfrm>
            <a:off x="154050" y="145200"/>
            <a:ext cx="86124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Core Feature of Macie</a:t>
            </a:r>
            <a:endParaRPr>
              <a:solidFill>
                <a:srgbClr val="FF7A00"/>
              </a:solidFill>
              <a:latin typeface="EB Garamond"/>
              <a:ea typeface="EB Garamond"/>
              <a:cs typeface="EB Garamond"/>
              <a:sym typeface="EB Garamond"/>
            </a:endParaRPr>
          </a:p>
        </p:txBody>
      </p:sp>
      <p:sp>
        <p:nvSpPr>
          <p:cNvPr id="941" name="Google Shape;941;p11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42" name="Google Shape;942;p115"/>
          <p:cNvSpPr txBox="1"/>
          <p:nvPr/>
        </p:nvSpPr>
        <p:spPr>
          <a:xfrm>
            <a:off x="433200" y="717524"/>
            <a:ext cx="8297700" cy="15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S3 might contain sensitive information like PII data, database backups, SSL private keys and various others.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Macie </a:t>
            </a:r>
            <a:r>
              <a:rPr lang="en" sz="1800">
                <a:solidFill>
                  <a:srgbClr val="38761D"/>
                </a:solidFill>
                <a:latin typeface="EB Garamond"/>
                <a:ea typeface="EB Garamond"/>
                <a:cs typeface="EB Garamond"/>
                <a:sym typeface="EB Garamond"/>
              </a:rPr>
              <a:t>makes use of machine learning</a:t>
            </a:r>
            <a:r>
              <a:rPr lang="en" sz="1800">
                <a:solidFill>
                  <a:srgbClr val="666666"/>
                </a:solidFill>
                <a:latin typeface="EB Garamond"/>
                <a:ea typeface="EB Garamond"/>
                <a:cs typeface="EB Garamond"/>
                <a:sym typeface="EB Garamond"/>
              </a:rPr>
              <a:t> to identify sensitive data stored in AWS.</a:t>
            </a:r>
            <a:endParaRPr sz="1800">
              <a:solidFill>
                <a:srgbClr val="666666"/>
              </a:solidFill>
              <a:latin typeface="EB Garamond"/>
              <a:ea typeface="EB Garamond"/>
              <a:cs typeface="EB Garamond"/>
              <a:sym typeface="EB Garamond"/>
            </a:endParaRPr>
          </a:p>
        </p:txBody>
      </p:sp>
      <p:pic>
        <p:nvPicPr>
          <p:cNvPr id="943" name="Google Shape;943;p115"/>
          <p:cNvPicPr preferRelativeResize="0"/>
          <p:nvPr/>
        </p:nvPicPr>
        <p:blipFill>
          <a:blip r:embed="rId3">
            <a:alphaModFix/>
          </a:blip>
          <a:stretch>
            <a:fillRect/>
          </a:stretch>
        </p:blipFill>
        <p:spPr>
          <a:xfrm>
            <a:off x="1517911" y="2493950"/>
            <a:ext cx="5884677" cy="1857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16"/>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Vulnerability, Exploit, Payload</a:t>
            </a:r>
            <a:endParaRPr sz="3600">
              <a:solidFill>
                <a:srgbClr val="666666"/>
              </a:solidFill>
              <a:latin typeface="EB Garamond"/>
              <a:ea typeface="EB Garamond"/>
              <a:cs typeface="EB Garamond"/>
              <a:sym typeface="EB Garamond"/>
            </a:endParaRPr>
          </a:p>
        </p:txBody>
      </p:sp>
      <p:sp>
        <p:nvSpPr>
          <p:cNvPr id="949" name="Google Shape;949;p11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Ethical Hacking Terminology</a:t>
            </a:r>
            <a:endParaRPr>
              <a:solidFill>
                <a:srgbClr val="FF7A00"/>
              </a:solidFill>
              <a:latin typeface="EB Garamond"/>
              <a:ea typeface="EB Garamond"/>
              <a:cs typeface="EB Garamond"/>
              <a:sym typeface="EB Garamond"/>
            </a:endParaRPr>
          </a:p>
        </p:txBody>
      </p:sp>
      <p:cxnSp>
        <p:nvCxnSpPr>
          <p:cNvPr id="950" name="Google Shape;950;p11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51" name="Google Shape;951;p11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17"/>
          <p:cNvSpPr txBox="1"/>
          <p:nvPr>
            <p:ph idx="1" type="subTitle"/>
          </p:nvPr>
        </p:nvSpPr>
        <p:spPr>
          <a:xfrm>
            <a:off x="154050" y="1452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The simple house terminology</a:t>
            </a:r>
            <a:endParaRPr>
              <a:solidFill>
                <a:srgbClr val="FF7A00"/>
              </a:solidFill>
              <a:latin typeface="EB Garamond"/>
              <a:ea typeface="EB Garamond"/>
              <a:cs typeface="EB Garamond"/>
              <a:sym typeface="EB Garamond"/>
            </a:endParaRPr>
          </a:p>
        </p:txBody>
      </p:sp>
      <p:sp>
        <p:nvSpPr>
          <p:cNvPr id="957" name="Google Shape;957;p11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vul1.JPG" id="958" name="Google Shape;958;p117"/>
          <p:cNvPicPr preferRelativeResize="0"/>
          <p:nvPr/>
        </p:nvPicPr>
        <p:blipFill>
          <a:blip r:embed="rId3">
            <a:alphaModFix/>
          </a:blip>
          <a:stretch>
            <a:fillRect/>
          </a:stretch>
        </p:blipFill>
        <p:spPr>
          <a:xfrm>
            <a:off x="2977577" y="1600675"/>
            <a:ext cx="3208950" cy="24058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18"/>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The Answers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964" name="Google Shape;964;p11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65" name="Google Shape;965;p118"/>
          <p:cNvSpPr txBox="1"/>
          <p:nvPr/>
        </p:nvSpPr>
        <p:spPr>
          <a:xfrm>
            <a:off x="4545925" y="1547325"/>
            <a:ext cx="4417800" cy="30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Vulnerability :- Hole on the Side of the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Exploit :- The Robber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Payload :- What Robber does inside the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descr="vul1.JPG" id="966" name="Google Shape;966;p118"/>
          <p:cNvPicPr preferRelativeResize="0"/>
          <p:nvPr/>
        </p:nvPicPr>
        <p:blipFill>
          <a:blip r:embed="rId3">
            <a:alphaModFix/>
          </a:blip>
          <a:stretch>
            <a:fillRect/>
          </a:stretch>
        </p:blipFill>
        <p:spPr>
          <a:xfrm>
            <a:off x="535501" y="1482387"/>
            <a:ext cx="2671500" cy="2178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9"/>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Security Terminology</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972" name="Google Shape;972;p11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73" name="Google Shape;973;p119"/>
          <p:cNvSpPr txBox="1"/>
          <p:nvPr/>
        </p:nvSpPr>
        <p:spPr>
          <a:xfrm>
            <a:off x="4193775" y="1419250"/>
            <a:ext cx="4812600" cy="30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Vulnerability :- Bad Software Code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Exploit :- Program that exploits code to get inside.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Payload :- Stealing Data, Ransomwares etc.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1"/>
              </a:solidFill>
            </a:endParaRPr>
          </a:p>
        </p:txBody>
      </p:sp>
      <p:pic>
        <p:nvPicPr>
          <p:cNvPr descr="vul1.JPG" id="974" name="Google Shape;974;p119"/>
          <p:cNvPicPr preferRelativeResize="0"/>
          <p:nvPr/>
        </p:nvPicPr>
        <p:blipFill>
          <a:blip r:embed="rId3">
            <a:alphaModFix/>
          </a:blip>
          <a:stretch>
            <a:fillRect/>
          </a:stretch>
        </p:blipFill>
        <p:spPr>
          <a:xfrm>
            <a:off x="535501" y="1482387"/>
            <a:ext cx="2671500" cy="2178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20"/>
          <p:cNvSpPr txBox="1"/>
          <p:nvPr>
            <p:ph idx="1" type="subTitle"/>
          </p:nvPr>
        </p:nvSpPr>
        <p:spPr>
          <a:xfrm>
            <a:off x="154050" y="1452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Scan Result of Vulnerability Scanners</a:t>
            </a:r>
            <a:endParaRPr>
              <a:solidFill>
                <a:srgbClr val="FF7A00"/>
              </a:solidFill>
              <a:latin typeface="EB Garamond"/>
              <a:ea typeface="EB Garamond"/>
              <a:cs typeface="EB Garamond"/>
              <a:sym typeface="EB Garamond"/>
            </a:endParaRPr>
          </a:p>
        </p:txBody>
      </p:sp>
      <p:sp>
        <p:nvSpPr>
          <p:cNvPr id="980" name="Google Shape;980;p12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981" name="Google Shape;981;p120"/>
          <p:cNvPicPr preferRelativeResize="0"/>
          <p:nvPr/>
        </p:nvPicPr>
        <p:blipFill>
          <a:blip r:embed="rId3">
            <a:alphaModFix/>
          </a:blip>
          <a:stretch>
            <a:fillRect/>
          </a:stretch>
        </p:blipFill>
        <p:spPr>
          <a:xfrm>
            <a:off x="955550" y="1333900"/>
            <a:ext cx="7012176" cy="2795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1"/>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AWS Inspector</a:t>
            </a:r>
            <a:endParaRPr sz="3600">
              <a:solidFill>
                <a:srgbClr val="666666"/>
              </a:solidFill>
              <a:latin typeface="EB Garamond"/>
              <a:ea typeface="EB Garamond"/>
              <a:cs typeface="EB Garamond"/>
              <a:sym typeface="EB Garamond"/>
            </a:endParaRPr>
          </a:p>
        </p:txBody>
      </p:sp>
      <p:sp>
        <p:nvSpPr>
          <p:cNvPr id="987" name="Google Shape;987;p12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Vulnerability Scanner</a:t>
            </a:r>
            <a:endParaRPr>
              <a:solidFill>
                <a:srgbClr val="FF7A00"/>
              </a:solidFill>
              <a:latin typeface="EB Garamond"/>
              <a:ea typeface="EB Garamond"/>
              <a:cs typeface="EB Garamond"/>
              <a:sym typeface="EB Garamond"/>
            </a:endParaRPr>
          </a:p>
        </p:txBody>
      </p:sp>
      <p:cxnSp>
        <p:nvCxnSpPr>
          <p:cNvPr id="988" name="Google Shape;988;p12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89" name="Google Shape;989;p12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2"/>
          <p:cNvSpPr/>
          <p:nvPr/>
        </p:nvSpPr>
        <p:spPr>
          <a:xfrm>
            <a:off x="3995850" y="2865263"/>
            <a:ext cx="3021300" cy="122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22"/>
          <p:cNvSpPr txBox="1"/>
          <p:nvPr>
            <p:ph idx="1" type="subTitle"/>
          </p:nvPr>
        </p:nvSpPr>
        <p:spPr>
          <a:xfrm>
            <a:off x="179825" y="81175"/>
            <a:ext cx="8612400" cy="62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Basics of AWS Inspector</a:t>
            </a:r>
            <a:endParaRPr>
              <a:solidFill>
                <a:srgbClr val="FF7A00"/>
              </a:solidFill>
              <a:latin typeface="EB Garamond"/>
              <a:ea typeface="EB Garamond"/>
              <a:cs typeface="EB Garamond"/>
              <a:sym typeface="EB Garamond"/>
            </a:endParaRPr>
          </a:p>
        </p:txBody>
      </p:sp>
      <p:sp>
        <p:nvSpPr>
          <p:cNvPr id="996" name="Google Shape;996;p12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97" name="Google Shape;997;p122"/>
          <p:cNvSpPr txBox="1"/>
          <p:nvPr/>
        </p:nvSpPr>
        <p:spPr>
          <a:xfrm>
            <a:off x="337175" y="839375"/>
            <a:ext cx="8297700" cy="147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AA84F"/>
                </a:solidFill>
                <a:latin typeface="EB Garamond"/>
                <a:ea typeface="EB Garamond"/>
                <a:cs typeface="EB Garamond"/>
                <a:sym typeface="EB Garamond"/>
              </a:rPr>
              <a:t>AWS Inspector </a:t>
            </a:r>
            <a:r>
              <a:rPr lang="en" sz="1800">
                <a:solidFill>
                  <a:srgbClr val="666666"/>
                </a:solidFill>
                <a:latin typeface="EB Garamond"/>
                <a:ea typeface="EB Garamond"/>
                <a:cs typeface="EB Garamond"/>
                <a:sym typeface="EB Garamond"/>
              </a:rPr>
              <a:t>is similar to a vulnerability scanner which will scan the system for specific vulnerabilities and provide the results.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relies on the agent installed on the server to scan the server.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998" name="Google Shape;998;p122"/>
          <p:cNvPicPr preferRelativeResize="0"/>
          <p:nvPr/>
        </p:nvPicPr>
        <p:blipFill>
          <a:blip r:embed="rId3">
            <a:alphaModFix/>
          </a:blip>
          <a:stretch>
            <a:fillRect/>
          </a:stretch>
        </p:blipFill>
        <p:spPr>
          <a:xfrm>
            <a:off x="1115538" y="3094950"/>
            <a:ext cx="714375" cy="714375"/>
          </a:xfrm>
          <a:prstGeom prst="rect">
            <a:avLst/>
          </a:prstGeom>
          <a:noFill/>
          <a:ln>
            <a:noFill/>
          </a:ln>
        </p:spPr>
      </p:pic>
      <p:pic>
        <p:nvPicPr>
          <p:cNvPr id="999" name="Google Shape;999;p122"/>
          <p:cNvPicPr preferRelativeResize="0"/>
          <p:nvPr/>
        </p:nvPicPr>
        <p:blipFill>
          <a:blip r:embed="rId4">
            <a:alphaModFix/>
          </a:blip>
          <a:stretch>
            <a:fillRect/>
          </a:stretch>
        </p:blipFill>
        <p:spPr>
          <a:xfrm>
            <a:off x="6081225" y="3187837"/>
            <a:ext cx="580050" cy="580050"/>
          </a:xfrm>
          <a:prstGeom prst="rect">
            <a:avLst/>
          </a:prstGeom>
          <a:noFill/>
          <a:ln>
            <a:noFill/>
          </a:ln>
        </p:spPr>
      </p:pic>
      <p:pic>
        <p:nvPicPr>
          <p:cNvPr id="1000" name="Google Shape;1000;p122"/>
          <p:cNvPicPr preferRelativeResize="0"/>
          <p:nvPr/>
        </p:nvPicPr>
        <p:blipFill>
          <a:blip r:embed="rId5">
            <a:alphaModFix/>
          </a:blip>
          <a:stretch>
            <a:fillRect/>
          </a:stretch>
        </p:blipFill>
        <p:spPr>
          <a:xfrm>
            <a:off x="4371475" y="3094950"/>
            <a:ext cx="714375" cy="714375"/>
          </a:xfrm>
          <a:prstGeom prst="rect">
            <a:avLst/>
          </a:prstGeom>
          <a:noFill/>
          <a:ln>
            <a:noFill/>
          </a:ln>
        </p:spPr>
      </p:pic>
      <p:cxnSp>
        <p:nvCxnSpPr>
          <p:cNvPr id="1001" name="Google Shape;1001;p122"/>
          <p:cNvCxnSpPr/>
          <p:nvPr/>
        </p:nvCxnSpPr>
        <p:spPr>
          <a:xfrm>
            <a:off x="5286063" y="3449738"/>
            <a:ext cx="693000" cy="4800"/>
          </a:xfrm>
          <a:prstGeom prst="straightConnector1">
            <a:avLst/>
          </a:prstGeom>
          <a:noFill/>
          <a:ln cap="flat" cmpd="sng" w="9525">
            <a:solidFill>
              <a:schemeClr val="dk2"/>
            </a:solidFill>
            <a:prstDash val="solid"/>
            <a:round/>
            <a:headEnd len="med" w="med" type="stealth"/>
            <a:tailEnd len="med" w="med" type="stealth"/>
          </a:ln>
        </p:spPr>
      </p:cxnSp>
      <p:sp>
        <p:nvSpPr>
          <p:cNvPr id="1002" name="Google Shape;1002;p122"/>
          <p:cNvSpPr txBox="1"/>
          <p:nvPr/>
        </p:nvSpPr>
        <p:spPr>
          <a:xfrm>
            <a:off x="5939800" y="3721163"/>
            <a:ext cx="98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SSM Agent</a:t>
            </a:r>
            <a:endParaRPr sz="1200"/>
          </a:p>
        </p:txBody>
      </p:sp>
      <p:sp>
        <p:nvSpPr>
          <p:cNvPr id="1003" name="Google Shape;1003;p122"/>
          <p:cNvSpPr txBox="1"/>
          <p:nvPr/>
        </p:nvSpPr>
        <p:spPr>
          <a:xfrm>
            <a:off x="4497725" y="3809338"/>
            <a:ext cx="65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EC2</a:t>
            </a:r>
            <a:endParaRPr sz="1200"/>
          </a:p>
        </p:txBody>
      </p:sp>
      <p:sp>
        <p:nvSpPr>
          <p:cNvPr id="1004" name="Google Shape;1004;p122"/>
          <p:cNvSpPr txBox="1"/>
          <p:nvPr/>
        </p:nvSpPr>
        <p:spPr>
          <a:xfrm>
            <a:off x="1115538" y="3885300"/>
            <a:ext cx="84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Inspector</a:t>
            </a:r>
            <a:endParaRPr sz="1200"/>
          </a:p>
        </p:txBody>
      </p:sp>
      <p:cxnSp>
        <p:nvCxnSpPr>
          <p:cNvPr id="1005" name="Google Shape;1005;p122"/>
          <p:cNvCxnSpPr/>
          <p:nvPr/>
        </p:nvCxnSpPr>
        <p:spPr>
          <a:xfrm flipH="1" rot="10800000">
            <a:off x="2200850" y="3463688"/>
            <a:ext cx="1617900" cy="2400"/>
          </a:xfrm>
          <a:prstGeom prst="straightConnector1">
            <a:avLst/>
          </a:prstGeom>
          <a:noFill/>
          <a:ln cap="flat" cmpd="sng" w="9525">
            <a:solidFill>
              <a:schemeClr val="dk2"/>
            </a:solidFill>
            <a:prstDash val="solid"/>
            <a:round/>
            <a:headEnd len="med" w="med" type="none"/>
            <a:tailEnd len="med" w="med" type="stealth"/>
          </a:ln>
        </p:spPr>
      </p:cxnSp>
      <p:sp>
        <p:nvSpPr>
          <p:cNvPr id="1006" name="Google Shape;1006;p122"/>
          <p:cNvSpPr txBox="1"/>
          <p:nvPr/>
        </p:nvSpPr>
        <p:spPr>
          <a:xfrm>
            <a:off x="2708550" y="3001438"/>
            <a:ext cx="7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Scan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23"/>
          <p:cNvSpPr txBox="1"/>
          <p:nvPr>
            <p:ph idx="1" type="subTitle"/>
          </p:nvPr>
        </p:nvSpPr>
        <p:spPr>
          <a:xfrm>
            <a:off x="179825" y="81175"/>
            <a:ext cx="8612400" cy="62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Similar to Nessus</a:t>
            </a:r>
            <a:endParaRPr>
              <a:solidFill>
                <a:srgbClr val="FF7A00"/>
              </a:solidFill>
              <a:latin typeface="EB Garamond"/>
              <a:ea typeface="EB Garamond"/>
              <a:cs typeface="EB Garamond"/>
              <a:sym typeface="EB Garamond"/>
            </a:endParaRPr>
          </a:p>
        </p:txBody>
      </p:sp>
      <p:sp>
        <p:nvSpPr>
          <p:cNvPr id="1012" name="Google Shape;1012;p12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013" name="Google Shape;1013;p123"/>
          <p:cNvPicPr preferRelativeResize="0"/>
          <p:nvPr/>
        </p:nvPicPr>
        <p:blipFill>
          <a:blip r:embed="rId3">
            <a:alphaModFix/>
          </a:blip>
          <a:stretch>
            <a:fillRect/>
          </a:stretch>
        </p:blipFill>
        <p:spPr>
          <a:xfrm>
            <a:off x="1492104" y="1050010"/>
            <a:ext cx="5300234" cy="30434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